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342" r:id="rId2"/>
    <p:sldId id="294" r:id="rId3"/>
    <p:sldId id="295" r:id="rId4"/>
    <p:sldId id="297" r:id="rId5"/>
    <p:sldId id="340" r:id="rId6"/>
    <p:sldId id="299" r:id="rId7"/>
    <p:sldId id="306" r:id="rId8"/>
    <p:sldId id="320" r:id="rId9"/>
    <p:sldId id="309" r:id="rId10"/>
    <p:sldId id="310" r:id="rId11"/>
    <p:sldId id="311" r:id="rId12"/>
    <p:sldId id="312" r:id="rId13"/>
    <p:sldId id="321" r:id="rId14"/>
    <p:sldId id="303" r:id="rId15"/>
    <p:sldId id="305" r:id="rId16"/>
    <p:sldId id="313" r:id="rId17"/>
    <p:sldId id="322" r:id="rId18"/>
    <p:sldId id="323" r:id="rId19"/>
    <p:sldId id="324" r:id="rId20"/>
    <p:sldId id="341" r:id="rId21"/>
    <p:sldId id="335" r:id="rId22"/>
    <p:sldId id="330" r:id="rId23"/>
    <p:sldId id="338" r:id="rId24"/>
    <p:sldId id="339" r:id="rId25"/>
    <p:sldId id="318" r:id="rId26"/>
    <p:sldId id="319" r:id="rId27"/>
    <p:sldId id="301" r:id="rId28"/>
    <p:sldId id="30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/>
    <p:restoredTop sz="94674"/>
  </p:normalViewPr>
  <p:slideViewPr>
    <p:cSldViewPr snapToGrid="0" snapToObjects="1" showGuides="1">
      <p:cViewPr varScale="1">
        <p:scale>
          <a:sx n="124" d="100"/>
          <a:sy n="124" d="100"/>
        </p:scale>
        <p:origin x="61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i Tobler" userId="e77e03ce-3cfc-4bf0-a4d0-da6d8494927b" providerId="ADAL" clId="{CA8EC8AA-B836-2044-8A17-FE63712E6F12}"/>
    <pc:docChg chg="modSld">
      <pc:chgData name="Michi Tobler" userId="e77e03ce-3cfc-4bf0-a4d0-da6d8494927b" providerId="ADAL" clId="{CA8EC8AA-B836-2044-8A17-FE63712E6F12}" dt="2021-10-29T02:23:41.829" v="24" actId="732"/>
      <pc:docMkLst>
        <pc:docMk/>
      </pc:docMkLst>
      <pc:sldChg chg="addSp modSp mod">
        <pc:chgData name="Michi Tobler" userId="e77e03ce-3cfc-4bf0-a4d0-da6d8494927b" providerId="ADAL" clId="{CA8EC8AA-B836-2044-8A17-FE63712E6F12}" dt="2021-10-29T02:23:41.829" v="24" actId="732"/>
        <pc:sldMkLst>
          <pc:docMk/>
          <pc:sldMk cId="4271911399" sldId="342"/>
        </pc:sldMkLst>
        <pc:spChg chg="add mod">
          <ac:chgData name="Michi Tobler" userId="e77e03ce-3cfc-4bf0-a4d0-da6d8494927b" providerId="ADAL" clId="{CA8EC8AA-B836-2044-8A17-FE63712E6F12}" dt="2021-10-29T02:23:14.055" v="21" actId="1076"/>
          <ac:spMkLst>
            <pc:docMk/>
            <pc:sldMk cId="4271911399" sldId="342"/>
            <ac:spMk id="5" creationId="{E2A20580-EF4A-ED43-B0A9-AA473B64B1F1}"/>
          </ac:spMkLst>
        </pc:spChg>
        <pc:picChg chg="add mod modCrop">
          <ac:chgData name="Michi Tobler" userId="e77e03ce-3cfc-4bf0-a4d0-da6d8494927b" providerId="ADAL" clId="{CA8EC8AA-B836-2044-8A17-FE63712E6F12}" dt="2021-10-29T02:23:41.829" v="24" actId="732"/>
          <ac:picMkLst>
            <pc:docMk/>
            <pc:sldMk cId="4271911399" sldId="342"/>
            <ac:picMk id="3" creationId="{8980392B-E5E2-384A-B286-5C534E992F0E}"/>
          </ac:picMkLst>
        </pc:picChg>
      </pc:sldChg>
    </pc:docChg>
  </pc:docChgLst>
  <pc:docChgLst>
    <pc:chgData name="Tobler, Michael" userId="23736f38-8fde-4d4c-a7fc-b2d88c867b58" providerId="ADAL" clId="{F2C87AC3-0EE1-7340-816C-00A44CCF6507}"/>
    <pc:docChg chg="modSld">
      <pc:chgData name="Tobler, Michael" userId="23736f38-8fde-4d4c-a7fc-b2d88c867b58" providerId="ADAL" clId="{F2C87AC3-0EE1-7340-816C-00A44CCF6507}" dt="2023-10-18T15:47:14.210" v="0" actId="18331"/>
      <pc:docMkLst>
        <pc:docMk/>
      </pc:docMkLst>
      <pc:sldChg chg="modSp">
        <pc:chgData name="Tobler, Michael" userId="23736f38-8fde-4d4c-a7fc-b2d88c867b58" providerId="ADAL" clId="{F2C87AC3-0EE1-7340-816C-00A44CCF6507}" dt="2023-10-18T15:47:14.210" v="0" actId="18331"/>
        <pc:sldMkLst>
          <pc:docMk/>
          <pc:sldMk cId="4271911399" sldId="342"/>
        </pc:sldMkLst>
        <pc:picChg chg="mod">
          <ac:chgData name="Tobler, Michael" userId="23736f38-8fde-4d4c-a7fc-b2d88c867b58" providerId="ADAL" clId="{F2C87AC3-0EE1-7340-816C-00A44CCF6507}" dt="2023-10-18T15:47:14.210" v="0" actId="18331"/>
          <ac:picMkLst>
            <pc:docMk/>
            <pc:sldMk cId="4271911399" sldId="342"/>
            <ac:picMk id="3" creationId="{8980392B-E5E2-384A-B286-5C534E992F0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682D82-572F-F445-9BAD-DF1A22CE4623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FFB036-677E-D241-B10C-517EFBF917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0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1F2D6-B88B-A54B-AE3F-132E1990F80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989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11F2D6-B88B-A54B-AE3F-132E1990F80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721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EE5C2-CC79-7644-A032-5128140D7F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C8339B-4204-A440-8CE5-B997833017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849FF-A58F-4348-AC77-ECC07BC88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E2D8A-C40E-E645-82E7-860A1C3317B2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D0E09-5FCC-CF47-A77B-8B001D430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221A8-6F1D-874A-B3A3-946C2E713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EDC65-DC57-A34C-8B6E-05544076D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927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EE995-3A6A-284C-A6FF-A9576A1AA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DED9A9-2B89-E44C-AE62-015BF77D25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E4B35-C9EA-FA4A-9B8D-370F82A0B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E2D8A-C40E-E645-82E7-860A1C3317B2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3BCFC-C119-0A49-8D20-09CB81FBC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9BA03-DAE9-B941-A443-0EF2C4FED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EDC65-DC57-A34C-8B6E-05544076D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573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4C4CA3-6730-9B40-B8DF-921C8719AB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421DA6-0F49-8842-BE94-395EE35493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D4B6F-2768-1047-AAC0-841309331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E2D8A-C40E-E645-82E7-860A1C3317B2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AA024-4771-9A4E-A640-5339587DF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F51C9-5EA3-3D49-995A-17AE874E8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EDC65-DC57-A34C-8B6E-05544076D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11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13643-D630-AC43-97B1-0C96F5F72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E24A3-8EF1-6E40-872E-53E757395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2503D-5143-4948-8C9D-FB1BF4A09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E2D8A-C40E-E645-82E7-860A1C3317B2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EA266-0FBA-6A4F-A58A-BBF7F37E4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C01CC-0BD2-3D44-828B-44744ED43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EDC65-DC57-A34C-8B6E-05544076D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62DF0-6538-FC4D-8863-4E27AF53A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2830FB-2655-E84A-9330-4660B3D8A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04CFE3-F54D-CE48-8FD0-ADEA7ACBA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E2D8A-C40E-E645-82E7-860A1C3317B2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B7867C-D061-524A-AB20-1FCE48C99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AB0AC-9064-B74D-8A8A-B8DB83C7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EDC65-DC57-A34C-8B6E-05544076D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34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C8E8C-BC13-5947-8106-AD63FA522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D92E1-D39B-014A-8215-E5681382CC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713E71-FC7B-6F4B-A791-7761FA150D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66D357-16C7-5E41-9ED4-A0336422A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E2D8A-C40E-E645-82E7-860A1C3317B2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AFAD9B-4451-1740-B4FC-7CE3A1745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007212-E6F7-0E4E-B59A-7EA928DB5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EDC65-DC57-A34C-8B6E-05544076D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268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9D341-ADFA-8A45-BCD5-E33BB9229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4B077F-6C7C-9D43-9EED-2AE7FFD84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1A9A25-5F88-6648-A530-B6A43261E9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45BD3-6750-A541-81E7-F023E82066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274891-A36D-5E49-AF79-DC192EDAA0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92A4A8-7E94-1B4B-AA2A-B9236DACE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E2D8A-C40E-E645-82E7-860A1C3317B2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6F7D30-E335-B14D-B732-108C8A4F2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BA8325-9C89-9348-8F39-A6D21C7A0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EDC65-DC57-A34C-8B6E-05544076D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033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23A7B-0674-A54E-9540-A1A71D734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AEAC69-2D3B-B046-BA31-16539B246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E2D8A-C40E-E645-82E7-860A1C3317B2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AF3096-7081-6D45-972A-BA1A59BE5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198514-4A72-1846-B51F-6C2EC1F47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EDC65-DC57-A34C-8B6E-05544076D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42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1E3111-1358-3B4F-ABD1-26C11AFAB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E2D8A-C40E-E645-82E7-860A1C3317B2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C69A43-3B94-FE41-939C-91BCF3F92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C056F-7AD4-B342-8F81-CF78758AE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EDC65-DC57-A34C-8B6E-05544076D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095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8B30D-4194-C440-8A17-1AB00F714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2F820-15B1-3F46-AC89-1FDDC0542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7BD666-0398-0642-B06A-740C057D60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68B389-9CD2-6247-BF4C-B444613DA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E2D8A-C40E-E645-82E7-860A1C3317B2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634573-55CB-BE47-8FD4-D28A543B7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AD5906-6E54-E149-AC5F-B23C3DF0D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EDC65-DC57-A34C-8B6E-05544076D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628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673AF-C3F3-E440-97DB-E77454B5C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4B9F35-5EC6-B344-8543-7B8F997F41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830ACF-B461-8F47-865B-5098B4BE89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127960-453F-6E4C-8873-4ED00D3B3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E2D8A-C40E-E645-82E7-860A1C3317B2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4FEFF-F8C2-F248-9D4A-B8D1DF96C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572A7-F930-9B4D-A968-DCB6E67B5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EDC65-DC57-A34C-8B6E-05544076D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392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19EA5E-B567-7845-8A2C-2184A4243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D7F07-A08D-E941-9344-96936C23F8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2C225-3E70-2241-8299-BC62036DAF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E2D8A-C40E-E645-82E7-860A1C3317B2}" type="datetimeFigureOut">
              <a:rPr lang="en-US" smtClean="0"/>
              <a:t>10/18/23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223BE-1537-AA4F-83B3-83FD5A5A2B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CF2A6-76AF-FA4A-8DAF-CDAA682EC0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EEDC65-DC57-A34C-8B6E-05544076D0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92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7A959E-4675-0645-8F8C-BC86B39DF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A frog on a rock&#10;&#10;Description automatically generated with low confidence">
            <a:extLst>
              <a:ext uri="{FF2B5EF4-FFF2-40B4-BE49-F238E27FC236}">
                <a16:creationId xmlns:a16="http://schemas.microsoft.com/office/drawing/2014/main" id="{8980392B-E5E2-384A-B286-5C534E992F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A20580-EF4A-ED43-B0A9-AA473B64B1F1}"/>
              </a:ext>
            </a:extLst>
          </p:cNvPr>
          <p:cNvSpPr/>
          <p:nvPr/>
        </p:nvSpPr>
        <p:spPr>
          <a:xfrm>
            <a:off x="81023" y="5185458"/>
            <a:ext cx="69607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Evolution</a:t>
            </a:r>
            <a:endParaRPr lang="en-US" sz="3200" b="1" dirty="0">
              <a:solidFill>
                <a:schemeClr val="bg1"/>
              </a:solidFill>
              <a:latin typeface="Open Sans ExtraBold" panose="020B0606030504020204" pitchFamily="34" charset="0"/>
              <a:ea typeface="Open Sans ExtraBold" panose="020B0606030504020204" pitchFamily="34" charset="0"/>
              <a:cs typeface="Open Sans ExtraBold" panose="020B0606030504020204" pitchFamily="34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Speciation</a:t>
            </a:r>
            <a:endParaRPr lang="en-US" b="1" dirty="0">
              <a:solidFill>
                <a:schemeClr val="bg1"/>
              </a:solidFill>
              <a:latin typeface="Open Sans SemiBold" panose="020B0606030504020204" pitchFamily="34" charset="0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911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7914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Mechanisms of reproductive isolation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7" y="949911"/>
            <a:ext cx="574089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Pre-mating isolation</a:t>
            </a:r>
          </a:p>
          <a:p>
            <a:pPr>
              <a:spcAft>
                <a:spcPts val="600"/>
              </a:spcAft>
            </a:pPr>
            <a:r>
              <a:rPr lang="en-US" dirty="0"/>
              <a:t>Ecological isolation</a:t>
            </a:r>
          </a:p>
          <a:p>
            <a:pPr marL="466725">
              <a:spcAft>
                <a:spcPts val="600"/>
              </a:spcAft>
            </a:pPr>
            <a:r>
              <a:rPr lang="en-US" dirty="0"/>
              <a:t>Habitat isolation</a:t>
            </a:r>
          </a:p>
          <a:p>
            <a:pPr marL="466725">
              <a:spcAft>
                <a:spcPts val="600"/>
              </a:spcAft>
            </a:pPr>
            <a:r>
              <a:rPr lang="en-US" dirty="0"/>
              <a:t>Temporal isolation</a:t>
            </a:r>
          </a:p>
          <a:p>
            <a:pPr marL="466725">
              <a:spcAft>
                <a:spcPts val="600"/>
              </a:spcAft>
            </a:pPr>
            <a:r>
              <a:rPr lang="en-US" b="1" dirty="0"/>
              <a:t>Pollinator isolation</a:t>
            </a:r>
          </a:p>
          <a:p>
            <a:pPr>
              <a:spcAft>
                <a:spcPts val="600"/>
              </a:spcAft>
            </a:pPr>
            <a:r>
              <a:rPr lang="en-US" dirty="0"/>
              <a:t>Behavioral isolation</a:t>
            </a:r>
          </a:p>
          <a:p>
            <a:pPr>
              <a:spcAft>
                <a:spcPts val="600"/>
              </a:spcAft>
            </a:pPr>
            <a:r>
              <a:rPr lang="en-US" dirty="0"/>
              <a:t>Mechanical isolation</a:t>
            </a:r>
          </a:p>
        </p:txBody>
      </p:sp>
      <p:pic>
        <p:nvPicPr>
          <p:cNvPr id="4" name="Picture 3" descr="A close up of a flower&#10;&#10;Description automatically generated">
            <a:extLst>
              <a:ext uri="{FF2B5EF4-FFF2-40B4-BE49-F238E27FC236}">
                <a16:creationId xmlns:a16="http://schemas.microsoft.com/office/drawing/2014/main" id="{3D115A73-0613-E349-B51D-26AD413DD10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34377" y="1656080"/>
            <a:ext cx="7257623" cy="520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901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7914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Mechanisms of reproductive isolation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7" y="949911"/>
            <a:ext cx="574089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Pre-mating isolation</a:t>
            </a:r>
          </a:p>
          <a:p>
            <a:pPr>
              <a:spcAft>
                <a:spcPts val="600"/>
              </a:spcAft>
            </a:pPr>
            <a:r>
              <a:rPr lang="en-US" dirty="0"/>
              <a:t>Ecological isolation</a:t>
            </a:r>
          </a:p>
          <a:p>
            <a:pPr marL="466725">
              <a:spcAft>
                <a:spcPts val="600"/>
              </a:spcAft>
            </a:pPr>
            <a:r>
              <a:rPr lang="en-US" dirty="0"/>
              <a:t>Habitat isolation</a:t>
            </a:r>
          </a:p>
          <a:p>
            <a:pPr marL="466725">
              <a:spcAft>
                <a:spcPts val="600"/>
              </a:spcAft>
            </a:pPr>
            <a:r>
              <a:rPr lang="en-US" dirty="0"/>
              <a:t>Temporal isolation</a:t>
            </a:r>
          </a:p>
          <a:p>
            <a:pPr marL="466725">
              <a:spcAft>
                <a:spcPts val="600"/>
              </a:spcAft>
            </a:pPr>
            <a:r>
              <a:rPr lang="en-US" dirty="0"/>
              <a:t>Pollinator isolation</a:t>
            </a:r>
          </a:p>
          <a:p>
            <a:pPr>
              <a:spcAft>
                <a:spcPts val="600"/>
              </a:spcAft>
            </a:pPr>
            <a:r>
              <a:rPr lang="en-US" b="1" dirty="0"/>
              <a:t>Behavioral isolation</a:t>
            </a:r>
          </a:p>
          <a:p>
            <a:pPr>
              <a:spcAft>
                <a:spcPts val="600"/>
              </a:spcAft>
            </a:pPr>
            <a:r>
              <a:rPr lang="en-US" dirty="0"/>
              <a:t>Mechanical isolation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1FD320-DB45-BC4A-AE7E-5F8B69E3A6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14346" y="949911"/>
            <a:ext cx="4064000" cy="561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735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7914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Mechanisms of reproductive isolation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7" y="949911"/>
            <a:ext cx="574089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Pre-mating isolation</a:t>
            </a:r>
          </a:p>
          <a:p>
            <a:pPr>
              <a:spcAft>
                <a:spcPts val="600"/>
              </a:spcAft>
            </a:pPr>
            <a:r>
              <a:rPr lang="en-US" dirty="0"/>
              <a:t>Ecological isolation</a:t>
            </a:r>
          </a:p>
          <a:p>
            <a:pPr marL="466725">
              <a:spcAft>
                <a:spcPts val="600"/>
              </a:spcAft>
            </a:pPr>
            <a:r>
              <a:rPr lang="en-US" dirty="0"/>
              <a:t>Habitat isolation</a:t>
            </a:r>
          </a:p>
          <a:p>
            <a:pPr marL="466725">
              <a:spcAft>
                <a:spcPts val="600"/>
              </a:spcAft>
            </a:pPr>
            <a:r>
              <a:rPr lang="en-US" dirty="0"/>
              <a:t>Temporal isolation</a:t>
            </a:r>
          </a:p>
          <a:p>
            <a:pPr marL="466725">
              <a:spcAft>
                <a:spcPts val="600"/>
              </a:spcAft>
            </a:pPr>
            <a:r>
              <a:rPr lang="en-US" dirty="0"/>
              <a:t>Pollinator isolation</a:t>
            </a:r>
          </a:p>
          <a:p>
            <a:pPr>
              <a:spcAft>
                <a:spcPts val="600"/>
              </a:spcAft>
            </a:pPr>
            <a:r>
              <a:rPr lang="en-US" dirty="0"/>
              <a:t>Behavioral isolation</a:t>
            </a:r>
          </a:p>
          <a:p>
            <a:pPr>
              <a:spcAft>
                <a:spcPts val="600"/>
              </a:spcAft>
            </a:pPr>
            <a:r>
              <a:rPr lang="en-US" b="1" dirty="0"/>
              <a:t>Mechanical isolation</a:t>
            </a:r>
          </a:p>
        </p:txBody>
      </p:sp>
      <p:pic>
        <p:nvPicPr>
          <p:cNvPr id="1026" name="Picture 2" descr="Figure 1">
            <a:extLst>
              <a:ext uri="{FF2B5EF4-FFF2-40B4-BE49-F238E27FC236}">
                <a16:creationId xmlns:a16="http://schemas.microsoft.com/office/drawing/2014/main" id="{160FCB9B-AD58-B54D-A7CC-E2B455D06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9876" y="2844799"/>
            <a:ext cx="7366350" cy="381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1781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7914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Mechanisms of reproductive isolation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7" y="949911"/>
            <a:ext cx="57408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Post-mating, pre-zygotic isolation</a:t>
            </a:r>
          </a:p>
          <a:p>
            <a:pPr>
              <a:spcAft>
                <a:spcPts val="600"/>
              </a:spcAft>
            </a:pPr>
            <a:r>
              <a:rPr lang="en-US" dirty="0"/>
              <a:t>Copulatory behavioral isolation</a:t>
            </a:r>
          </a:p>
          <a:p>
            <a:pPr>
              <a:spcAft>
                <a:spcPts val="600"/>
              </a:spcAft>
            </a:pPr>
            <a:r>
              <a:rPr lang="en-US" dirty="0"/>
              <a:t>Gametic isolation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6D530F-07D2-8C4E-B703-5A3E50DD3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867" y="771503"/>
            <a:ext cx="4310026" cy="28883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CF6324-CCA8-1D4A-8609-B3F28D312F4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9867" y="3725333"/>
            <a:ext cx="4314399" cy="313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76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7914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Mechanisms of reproductive isolation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7" y="949911"/>
            <a:ext cx="574089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Post-zygotic isolation</a:t>
            </a:r>
          </a:p>
          <a:p>
            <a:pPr>
              <a:spcAft>
                <a:spcPts val="600"/>
              </a:spcAft>
            </a:pPr>
            <a:r>
              <a:rPr lang="en-US" dirty="0"/>
              <a:t>Intrinsic</a:t>
            </a:r>
          </a:p>
          <a:p>
            <a:pPr marL="461963">
              <a:spcAft>
                <a:spcPts val="600"/>
              </a:spcAft>
            </a:pPr>
            <a:r>
              <a:rPr lang="en-US" dirty="0"/>
              <a:t>Hybrid </a:t>
            </a:r>
            <a:r>
              <a:rPr lang="en-US" dirty="0" err="1"/>
              <a:t>inviability</a:t>
            </a:r>
            <a:endParaRPr lang="en-US" dirty="0"/>
          </a:p>
          <a:p>
            <a:pPr marL="461963">
              <a:spcAft>
                <a:spcPts val="600"/>
              </a:spcAft>
            </a:pPr>
            <a:r>
              <a:rPr lang="en-US" dirty="0"/>
              <a:t>Hybrid sterility</a:t>
            </a:r>
          </a:p>
          <a:p>
            <a:pPr>
              <a:spcAft>
                <a:spcPts val="600"/>
              </a:spcAft>
            </a:pPr>
            <a:r>
              <a:rPr lang="en-US" dirty="0"/>
              <a:t>Extrinsic </a:t>
            </a:r>
          </a:p>
          <a:p>
            <a:pPr marL="461963">
              <a:spcAft>
                <a:spcPts val="600"/>
              </a:spcAft>
            </a:pPr>
            <a:r>
              <a:rPr lang="en-US" dirty="0"/>
              <a:t>Ecological </a:t>
            </a:r>
            <a:r>
              <a:rPr lang="en-US" dirty="0" err="1"/>
              <a:t>inviability</a:t>
            </a:r>
            <a:endParaRPr lang="en-US" dirty="0"/>
          </a:p>
          <a:p>
            <a:pPr marL="461963">
              <a:spcAft>
                <a:spcPts val="600"/>
              </a:spcAft>
            </a:pPr>
            <a:r>
              <a:rPr lang="en-US" dirty="0"/>
              <a:t>Behavioral sterility</a:t>
            </a:r>
          </a:p>
        </p:txBody>
      </p:sp>
      <p:pic>
        <p:nvPicPr>
          <p:cNvPr id="4" name="Picture 3" descr="A close up of a flower&#10;&#10;Description automatically generated">
            <a:extLst>
              <a:ext uri="{FF2B5EF4-FFF2-40B4-BE49-F238E27FC236}">
                <a16:creationId xmlns:a16="http://schemas.microsoft.com/office/drawing/2014/main" id="{DFDFC6EA-3169-2447-ABC8-7AFC4A1021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1800" y="949911"/>
            <a:ext cx="3852333" cy="565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3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786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How do reproductive barriers evolve?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7" y="949911"/>
            <a:ext cx="5740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To understand the process of speciation, we need to understand how different evolutionary forces may impact barriers that cause reproductive isolation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2AFD37-A6EB-4649-AA47-41B4BE7C2B7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2654" y="2362200"/>
            <a:ext cx="5069706" cy="432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53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4406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Allopatric speciation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7" y="949911"/>
            <a:ext cx="57408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Speciation initiated by geographic separation</a:t>
            </a:r>
          </a:p>
          <a:p>
            <a:pPr marL="461963">
              <a:spcAft>
                <a:spcPts val="600"/>
              </a:spcAft>
            </a:pPr>
            <a:r>
              <a:rPr lang="en-US" dirty="0"/>
              <a:t>Dispersal</a:t>
            </a:r>
          </a:p>
          <a:p>
            <a:pPr marL="461963">
              <a:spcAft>
                <a:spcPts val="600"/>
              </a:spcAft>
            </a:pPr>
            <a:r>
              <a:rPr lang="en-US" dirty="0"/>
              <a:t>Vicariance</a:t>
            </a:r>
          </a:p>
        </p:txBody>
      </p:sp>
      <p:pic>
        <p:nvPicPr>
          <p:cNvPr id="4" name="Picture 3" descr="FG15_05a.JPG">
            <a:extLst>
              <a:ext uri="{FF2B5EF4-FFF2-40B4-BE49-F238E27FC236}">
                <a16:creationId xmlns:a16="http://schemas.microsoft.com/office/drawing/2014/main" id="{E5E780E8-44FD-EA4B-9E05-054CEE1F15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8679" y="2269067"/>
            <a:ext cx="6212429" cy="1881984"/>
          </a:xfrm>
          <a:prstGeom prst="rect">
            <a:avLst/>
          </a:prstGeom>
        </p:spPr>
      </p:pic>
      <p:pic>
        <p:nvPicPr>
          <p:cNvPr id="5" name="Picture 4" descr="FG15_05b.JPG">
            <a:extLst>
              <a:ext uri="{FF2B5EF4-FFF2-40B4-BE49-F238E27FC236}">
                <a16:creationId xmlns:a16="http://schemas.microsoft.com/office/drawing/2014/main" id="{20BA9C7C-71AF-EE42-84F4-421963EE47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8679" y="4452445"/>
            <a:ext cx="6212430" cy="192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04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4406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Allopatric speciation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7" y="949911"/>
            <a:ext cx="574089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What happens in isolation?</a:t>
            </a:r>
          </a:p>
          <a:p>
            <a:pPr marL="466725">
              <a:spcAft>
                <a:spcPts val="600"/>
              </a:spcAft>
            </a:pPr>
            <a:r>
              <a:rPr lang="en-US" dirty="0"/>
              <a:t>Divergence and speciation can occur in absence of selection (Dobzhansky-Muller incompatibilities)</a:t>
            </a:r>
          </a:p>
          <a:p>
            <a:pPr marL="466725">
              <a:spcAft>
                <a:spcPts val="600"/>
              </a:spcAft>
            </a:pPr>
            <a:r>
              <a:rPr lang="en-US" dirty="0"/>
              <a:t>Divergence in response to selection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FD8EA8-360A-6D4F-80F6-7BE8129CAB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2785267"/>
            <a:ext cx="7620000" cy="364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8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4406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Allopatric speciation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7" y="949911"/>
            <a:ext cx="5740893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938">
              <a:spcAft>
                <a:spcPts val="600"/>
              </a:spcAft>
            </a:pPr>
            <a:r>
              <a:rPr lang="en-US" dirty="0"/>
              <a:t>What happens upon secondary contact?</a:t>
            </a:r>
          </a:p>
          <a:p>
            <a:pPr marL="466725">
              <a:spcAft>
                <a:spcPts val="600"/>
              </a:spcAft>
            </a:pPr>
            <a:r>
              <a:rPr lang="en-US" dirty="0"/>
              <a:t>Fusion (incipient speciation reversal)</a:t>
            </a:r>
          </a:p>
          <a:p>
            <a:pPr marL="466725">
              <a:spcAft>
                <a:spcPts val="600"/>
              </a:spcAft>
            </a:pPr>
            <a:r>
              <a:rPr lang="en-US" b="1" dirty="0"/>
              <a:t>Reinforcement</a:t>
            </a:r>
          </a:p>
          <a:p>
            <a:pPr marL="466725">
              <a:spcAft>
                <a:spcPts val="600"/>
              </a:spcAft>
            </a:pPr>
            <a:r>
              <a:rPr lang="en-US" dirty="0"/>
              <a:t>Hybrid zone or hybrid speciation</a:t>
            </a:r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1901A084-F8E5-C042-AD11-EBF4986D7A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9356" y="1638795"/>
            <a:ext cx="7258561" cy="521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871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82734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Reinforcement upon secondary contact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7" y="949911"/>
            <a:ext cx="574089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938">
              <a:spcAft>
                <a:spcPts val="600"/>
              </a:spcAft>
            </a:pPr>
            <a:r>
              <a:rPr lang="en-US" dirty="0"/>
              <a:t>Reinforcement</a:t>
            </a:r>
          </a:p>
          <a:p>
            <a:pPr marL="461963">
              <a:spcAft>
                <a:spcPts val="600"/>
              </a:spcAft>
            </a:pPr>
            <a:r>
              <a:rPr lang="en-US" dirty="0"/>
              <a:t>Requires reduced hybrid fitness</a:t>
            </a:r>
          </a:p>
          <a:p>
            <a:pPr marL="461963">
              <a:spcAft>
                <a:spcPts val="600"/>
              </a:spcAft>
            </a:pPr>
            <a:r>
              <a:rPr lang="en-US" dirty="0"/>
              <a:t>Natural selection on pre-zygotic mechanisms of reproductive isolation complete the speciation process</a:t>
            </a:r>
          </a:p>
          <a:p>
            <a:pPr marL="461963">
              <a:spcAft>
                <a:spcPts val="600"/>
              </a:spcAft>
            </a:pPr>
            <a:endParaRPr lang="en-US" dirty="0"/>
          </a:p>
          <a:p>
            <a:pPr marL="7938">
              <a:spcAft>
                <a:spcPts val="600"/>
              </a:spcAft>
            </a:pPr>
            <a:r>
              <a:rPr lang="en-US" dirty="0"/>
              <a:t>Isolation &gt; Divergence &gt; Secondary contact</a:t>
            </a:r>
          </a:p>
        </p:txBody>
      </p:sp>
      <p:pic>
        <p:nvPicPr>
          <p:cNvPr id="5" name="Picture 4" descr="Screen shot 2011-11-02 at 2.19.58 PM.png">
            <a:extLst>
              <a:ext uri="{FF2B5EF4-FFF2-40B4-BE49-F238E27FC236}">
                <a16:creationId xmlns:a16="http://schemas.microsoft.com/office/drawing/2014/main" id="{3AAB2830-DEF0-3A44-924A-43A6F619C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9407" y="2511589"/>
            <a:ext cx="5649189" cy="418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54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38603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What is a species?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930875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A species is the smallest evolutionary unit</a:t>
            </a:r>
          </a:p>
          <a:p>
            <a:pPr>
              <a:spcAft>
                <a:spcPts val="600"/>
              </a:spcAft>
            </a:pPr>
            <a:r>
              <a:rPr lang="en-US" dirty="0"/>
              <a:t>Species form a boundary for the spread of alleles</a:t>
            </a:r>
          </a:p>
          <a:p>
            <a:pPr>
              <a:spcAft>
                <a:spcPts val="600"/>
              </a:spcAft>
            </a:pPr>
            <a:r>
              <a:rPr lang="en-US" dirty="0"/>
              <a:t>Mutation, selection, gene flow, and drift act separately on different populations within species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Sounds simple, but in practice determining criteria for identifying when populations are actually evolving independently is not straightforward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BCD1E1-14F8-6345-BD6E-E0847ECDB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660" y="1391112"/>
            <a:ext cx="5388340" cy="538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551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4035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 Notebook, part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56C104-A344-8844-A50B-D44CFE5C21C0}"/>
              </a:ext>
            </a:extLst>
          </p:cNvPr>
          <p:cNvSpPr txBox="1"/>
          <p:nvPr/>
        </p:nvSpPr>
        <p:spPr>
          <a:xfrm>
            <a:off x="438412" y="789139"/>
            <a:ext cx="6439466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Aft>
                <a:spcPts val="600"/>
              </a:spcAft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What is the role of reinforcement in speciation? Comparing premating isolation in sympatric and allopatric species of </a:t>
            </a:r>
            <a:r>
              <a:rPr lang="en-US" i="1" dirty="0"/>
              <a:t>Drosophila</a:t>
            </a:r>
          </a:p>
          <a:p>
            <a:pPr marL="922338" indent="-280988">
              <a:buFont typeface="Arial" panose="020B0604020202020204" pitchFamily="34" charset="0"/>
              <a:buChar char="•"/>
            </a:pPr>
            <a:r>
              <a:rPr lang="en-US" dirty="0" err="1"/>
              <a:t>ggplot</a:t>
            </a:r>
            <a:r>
              <a:rPr lang="en-US" dirty="0"/>
              <a:t> with </a:t>
            </a:r>
            <a:r>
              <a:rPr lang="en-US" dirty="0" err="1"/>
              <a:t>geom_point</a:t>
            </a:r>
            <a:r>
              <a:rPr lang="en-US" dirty="0"/>
              <a:t> and </a:t>
            </a:r>
            <a:r>
              <a:rPr lang="en-US" dirty="0" err="1"/>
              <a:t>geom_smooth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708B19-9BF0-C743-B211-3D97BF8B54E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7400" y="38100"/>
            <a:ext cx="37084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318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53607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Non-allopatric speciation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7" y="949911"/>
            <a:ext cx="4857341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New species appear to arise without physical separation</a:t>
            </a:r>
          </a:p>
          <a:p>
            <a:pPr>
              <a:spcAft>
                <a:spcPts val="600"/>
              </a:spcAft>
            </a:pPr>
            <a:r>
              <a:rPr lang="en-US" dirty="0"/>
              <a:t>Speciation with gene flow (ecological speciation)</a:t>
            </a:r>
          </a:p>
          <a:p>
            <a:pPr marL="461963">
              <a:spcAft>
                <a:spcPts val="600"/>
              </a:spcAft>
            </a:pPr>
            <a:r>
              <a:rPr lang="en-US" dirty="0"/>
              <a:t>Divergent selection needs to be strong enough to overcome the homogenizing effects of gene flow</a:t>
            </a:r>
          </a:p>
          <a:p>
            <a:pPr marL="461963">
              <a:spcAft>
                <a:spcPts val="600"/>
              </a:spcAft>
            </a:pPr>
            <a:r>
              <a:rPr lang="en-US" dirty="0"/>
              <a:t>Adaptation causes speciation</a:t>
            </a:r>
          </a:p>
        </p:txBody>
      </p:sp>
      <p:pic>
        <p:nvPicPr>
          <p:cNvPr id="4" name="Picture 3" descr="A picture containing animal&#10;&#10;Description automatically generated">
            <a:extLst>
              <a:ext uri="{FF2B5EF4-FFF2-40B4-BE49-F238E27FC236}">
                <a16:creationId xmlns:a16="http://schemas.microsoft.com/office/drawing/2014/main" id="{B6345E26-8183-FF43-94FB-F95D60365AC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2448" y="2006601"/>
            <a:ext cx="6979552" cy="479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791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10950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Reproductive isolation  as a byproduct of adaptation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7" y="949911"/>
            <a:ext cx="5740893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Adaptive changes may inadvertently impact reproductive isolation as a byproduct</a:t>
            </a:r>
          </a:p>
          <a:p>
            <a:pPr marL="461963">
              <a:spcAft>
                <a:spcPts val="600"/>
              </a:spcAft>
            </a:pPr>
            <a:r>
              <a:rPr lang="en-US" dirty="0"/>
              <a:t>Potential partners…</a:t>
            </a:r>
          </a:p>
          <a:p>
            <a:pPr marL="461963">
              <a:spcAft>
                <a:spcPts val="600"/>
              </a:spcAft>
            </a:pPr>
            <a:r>
              <a:rPr lang="en-US" dirty="0"/>
              <a:t>… don’t meet</a:t>
            </a:r>
          </a:p>
          <a:p>
            <a:pPr marL="461963">
              <a:spcAft>
                <a:spcPts val="600"/>
              </a:spcAft>
            </a:pPr>
            <a:r>
              <a:rPr lang="en-US" dirty="0"/>
              <a:t>… don’t recognize each other</a:t>
            </a:r>
          </a:p>
          <a:p>
            <a:pPr marL="461963">
              <a:spcAft>
                <a:spcPts val="600"/>
              </a:spcAft>
            </a:pPr>
            <a:r>
              <a:rPr lang="en-US" dirty="0"/>
              <a:t>… are not compatible during mating</a:t>
            </a:r>
          </a:p>
          <a:p>
            <a:pPr marL="461963">
              <a:spcAft>
                <a:spcPts val="600"/>
              </a:spcAft>
            </a:pPr>
            <a:r>
              <a:rPr lang="en-US" dirty="0"/>
              <a:t>… produce unfit offspring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76DCE9-747F-B145-ADD7-E4AC81E0688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164166"/>
            <a:ext cx="58801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66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73516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Ecological speciation in stickleback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7" y="949911"/>
            <a:ext cx="5740893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Stickleback evolution upon freshwater colonization</a:t>
            </a:r>
          </a:p>
          <a:p>
            <a:pPr marL="458788">
              <a:spcAft>
                <a:spcPts val="600"/>
              </a:spcAft>
            </a:pPr>
            <a:r>
              <a:rPr lang="en-US" dirty="0"/>
              <a:t>Reduction is body armor and spines</a:t>
            </a:r>
          </a:p>
          <a:p>
            <a:pPr marL="458788">
              <a:spcAft>
                <a:spcPts val="600"/>
              </a:spcAft>
            </a:pPr>
            <a:r>
              <a:rPr lang="en-US" dirty="0"/>
              <a:t>Driven my reduction in predation and increases in costs</a:t>
            </a:r>
          </a:p>
          <a:p>
            <a:pPr marL="458788">
              <a:spcAft>
                <a:spcPts val="600"/>
              </a:spcAft>
            </a:pPr>
            <a:r>
              <a:rPr lang="en-US" dirty="0"/>
              <a:t>Evolved many times independently (in convergence)</a:t>
            </a:r>
          </a:p>
          <a:p>
            <a:pPr marL="458788">
              <a:spcAft>
                <a:spcPts val="600"/>
              </a:spcAft>
            </a:pPr>
            <a:endParaRPr lang="en-US" dirty="0"/>
          </a:p>
          <a:p>
            <a:pPr marL="458788">
              <a:spcAft>
                <a:spcPts val="600"/>
              </a:spcAft>
            </a:pPr>
            <a:endParaRPr lang="en-US" dirty="0"/>
          </a:p>
          <a:p>
            <a:pPr marL="458788"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Within freshwater lakes, there is sympatric divergence between benthic and limnetic stickleback</a:t>
            </a:r>
          </a:p>
          <a:p>
            <a:pPr marL="461963">
              <a:spcAft>
                <a:spcPts val="600"/>
              </a:spcAft>
            </a:pPr>
            <a:r>
              <a:rPr lang="en-US" dirty="0"/>
              <a:t>Changes in body size, shape, and coloration</a:t>
            </a:r>
          </a:p>
          <a:p>
            <a:pPr marL="461963">
              <a:spcAft>
                <a:spcPts val="600"/>
              </a:spcAft>
            </a:pPr>
            <a:r>
              <a:rPr lang="en-US" dirty="0"/>
              <a:t>Changes in trophic morphology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DBE899-0CB8-F04C-B1DF-B7A286CE81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9511261" y="829734"/>
            <a:ext cx="2325632" cy="221826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DB72D01-7F7C-F84F-950C-CEC127226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2061" y="3396970"/>
            <a:ext cx="2680739" cy="18438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607EF6-CE37-9C4B-B652-DC1759CAB50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25581" y="4381500"/>
            <a:ext cx="42545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21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73516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Ecological speciation in stickleback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7" y="949911"/>
            <a:ext cx="5740893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Stickleback evolution upon freshwater colonization</a:t>
            </a:r>
          </a:p>
          <a:p>
            <a:pPr marL="458788">
              <a:spcAft>
                <a:spcPts val="600"/>
              </a:spcAft>
            </a:pPr>
            <a:r>
              <a:rPr lang="en-US" dirty="0"/>
              <a:t>Reduction is body armor and spines</a:t>
            </a:r>
          </a:p>
          <a:p>
            <a:pPr marL="458788">
              <a:spcAft>
                <a:spcPts val="600"/>
              </a:spcAft>
            </a:pPr>
            <a:r>
              <a:rPr lang="en-US" dirty="0"/>
              <a:t>Driven my reduction in predation and increases in costs</a:t>
            </a:r>
          </a:p>
          <a:p>
            <a:pPr marL="458788">
              <a:spcAft>
                <a:spcPts val="600"/>
              </a:spcAft>
            </a:pPr>
            <a:r>
              <a:rPr lang="en-US" dirty="0"/>
              <a:t>Evolved many times independently (in convergence)</a:t>
            </a:r>
          </a:p>
          <a:p>
            <a:pPr marL="458788">
              <a:spcAft>
                <a:spcPts val="600"/>
              </a:spcAft>
            </a:pPr>
            <a:endParaRPr lang="en-US" dirty="0"/>
          </a:p>
          <a:p>
            <a:pPr marL="458788">
              <a:spcAft>
                <a:spcPts val="600"/>
              </a:spcAft>
            </a:pPr>
            <a:endParaRPr lang="en-US" dirty="0"/>
          </a:p>
          <a:p>
            <a:pPr marL="458788"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Within freshwater lakes, there is sympatric divergence between benthic and limnetic stickleback</a:t>
            </a:r>
          </a:p>
          <a:p>
            <a:pPr marL="461963">
              <a:spcAft>
                <a:spcPts val="600"/>
              </a:spcAft>
            </a:pPr>
            <a:r>
              <a:rPr lang="en-US" dirty="0"/>
              <a:t>Changes in body size, shape, and coloration</a:t>
            </a:r>
          </a:p>
          <a:p>
            <a:pPr marL="461963">
              <a:spcAft>
                <a:spcPts val="600"/>
              </a:spcAft>
            </a:pPr>
            <a:r>
              <a:rPr lang="en-US" dirty="0"/>
              <a:t>Changes in trophic morphology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DBE899-0CB8-F04C-B1DF-B7A286CE81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9511261" y="829734"/>
            <a:ext cx="2325632" cy="221826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DB72D01-7F7C-F84F-950C-CEC127226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2061" y="3396970"/>
            <a:ext cx="2680739" cy="18438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CCDBF8-24A0-6740-A21A-AD19E0A6D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560623"/>
            <a:ext cx="3478055" cy="329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181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4035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 Notebook, part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56C104-A344-8844-A50B-D44CFE5C21C0}"/>
              </a:ext>
            </a:extLst>
          </p:cNvPr>
          <p:cNvSpPr txBox="1"/>
          <p:nvPr/>
        </p:nvSpPr>
        <p:spPr>
          <a:xfrm>
            <a:off x="438412" y="789139"/>
            <a:ext cx="7966552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Aft>
                <a:spcPts val="600"/>
              </a:spcAft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Adaptation and speciation 1: Does evolution in different environments cause speciation? Experimental evolution in </a:t>
            </a:r>
            <a:r>
              <a:rPr lang="en-US" i="1" dirty="0"/>
              <a:t>Drosophila</a:t>
            </a:r>
          </a:p>
          <a:p>
            <a:pPr marL="922338" indent="-280988">
              <a:buFont typeface="Arial" panose="020B0604020202020204" pitchFamily="34" charset="0"/>
              <a:buChar char="•"/>
            </a:pPr>
            <a:r>
              <a:rPr lang="en-US" dirty="0" err="1"/>
              <a:t>ggplot</a:t>
            </a:r>
            <a:r>
              <a:rPr lang="en-US" dirty="0"/>
              <a:t> with </a:t>
            </a:r>
            <a:r>
              <a:rPr lang="en-US" dirty="0" err="1"/>
              <a:t>geom_boxplot</a:t>
            </a:r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EFC7F1C-938B-D14B-9232-F579EC4FE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12" y="3027197"/>
            <a:ext cx="9596418" cy="364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72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4035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 Notebook, part 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56C104-A344-8844-A50B-D44CFE5C21C0}"/>
              </a:ext>
            </a:extLst>
          </p:cNvPr>
          <p:cNvSpPr txBox="1"/>
          <p:nvPr/>
        </p:nvSpPr>
        <p:spPr>
          <a:xfrm>
            <a:off x="438412" y="789139"/>
            <a:ext cx="796655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Aft>
                <a:spcPts val="600"/>
              </a:spcAft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Adaptation and speciation 2: Does evolution in different environments cause speciation? (box plot, bar graphs)</a:t>
            </a:r>
          </a:p>
          <a:p>
            <a:pPr marL="746125" indent="-285750">
              <a:buFont typeface="Arial" panose="020B0604020202020204" pitchFamily="34" charset="0"/>
              <a:buChar char="•"/>
            </a:pPr>
            <a:r>
              <a:rPr lang="en-US" dirty="0" err="1"/>
              <a:t>ggplot</a:t>
            </a:r>
            <a:r>
              <a:rPr lang="en-US" dirty="0"/>
              <a:t> with </a:t>
            </a:r>
            <a:r>
              <a:rPr lang="en-US" dirty="0" err="1"/>
              <a:t>geom_boxplot</a:t>
            </a:r>
            <a:endParaRPr lang="en-US" dirty="0"/>
          </a:p>
          <a:p>
            <a:pPr marL="746125" indent="-285750">
              <a:buFont typeface="Arial" panose="020B0604020202020204" pitchFamily="34" charset="0"/>
              <a:buChar char="•"/>
            </a:pPr>
            <a:r>
              <a:rPr lang="en-US" dirty="0" err="1"/>
              <a:t>ggplot</a:t>
            </a:r>
            <a:r>
              <a:rPr lang="en-US" dirty="0"/>
              <a:t> with </a:t>
            </a:r>
            <a:r>
              <a:rPr lang="en-US" dirty="0" err="1"/>
              <a:t>geom_bar</a:t>
            </a:r>
            <a:endParaRPr lang="en-US" dirty="0"/>
          </a:p>
          <a:p>
            <a:pPr marL="746125" indent="-285750">
              <a:buFont typeface="Arial" panose="020B0604020202020204" pitchFamily="34" charset="0"/>
              <a:buChar char="•"/>
            </a:pPr>
            <a:r>
              <a:rPr lang="en-US" dirty="0" err="1"/>
              <a:t>ggplot</a:t>
            </a:r>
            <a:r>
              <a:rPr lang="en-US" dirty="0"/>
              <a:t> with </a:t>
            </a:r>
            <a:r>
              <a:rPr lang="en-US" dirty="0" err="1"/>
              <a:t>geom_bar</a:t>
            </a:r>
            <a:r>
              <a:rPr lang="en-US" dirty="0"/>
              <a:t> or </a:t>
            </a:r>
            <a:r>
              <a:rPr lang="en-US" dirty="0" err="1"/>
              <a:t>geom_point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C3CAF4-242A-5A4A-861A-8B5A371623A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4503" y="1828512"/>
            <a:ext cx="5067497" cy="2232379"/>
          </a:xfrm>
          <a:prstGeom prst="rect">
            <a:avLst/>
          </a:prstGeom>
        </p:spPr>
      </p:pic>
      <p:pic>
        <p:nvPicPr>
          <p:cNvPr id="6" name="Picture 5" descr="pmex.jpg">
            <a:extLst>
              <a:ext uri="{FF2B5EF4-FFF2-40B4-BE49-F238E27FC236}">
                <a16:creationId xmlns:a16="http://schemas.microsoft.com/office/drawing/2014/main" id="{DBF0B374-E645-5C41-B8D7-D3761FCF1F7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23" b="95434" l="521" r="9854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900422" y="3727611"/>
            <a:ext cx="6597957" cy="301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1536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6195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How to read a structure plot?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72237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Structure plots are a common output of population genetic analyses</a:t>
            </a:r>
          </a:p>
          <a:p>
            <a:pPr>
              <a:spcAft>
                <a:spcPts val="600"/>
              </a:spcAft>
            </a:pPr>
            <a:r>
              <a:rPr lang="en-US" dirty="0"/>
              <a:t>They visualize the assignment probability of individuals to n populations based on their genetic makeup</a:t>
            </a:r>
          </a:p>
          <a:p>
            <a:pPr>
              <a:spcAft>
                <a:spcPts val="600"/>
              </a:spcAft>
            </a:pPr>
            <a:r>
              <a:rPr lang="en-US" dirty="0"/>
              <a:t>Assignment probabilities provide insights into the degree of differentiation between populations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F33C7D3-6045-CB4B-A7AE-26252CE7A664}"/>
              </a:ext>
            </a:extLst>
          </p:cNvPr>
          <p:cNvGrpSpPr/>
          <p:nvPr/>
        </p:nvGrpSpPr>
        <p:grpSpPr>
          <a:xfrm>
            <a:off x="101591" y="3966057"/>
            <a:ext cx="4051653" cy="2796172"/>
            <a:chOff x="529099" y="3514802"/>
            <a:chExt cx="4051653" cy="2796172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0682F10-B9C3-864C-A3C2-66543857C672}"/>
                </a:ext>
              </a:extLst>
            </p:cNvPr>
            <p:cNvCxnSpPr/>
            <p:nvPr/>
          </p:nvCxnSpPr>
          <p:spPr>
            <a:xfrm>
              <a:off x="1016000" y="3525520"/>
              <a:ext cx="0" cy="21437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0FA4DA-C352-6C4A-A734-E701360F89B6}"/>
                </a:ext>
              </a:extLst>
            </p:cNvPr>
            <p:cNvSpPr/>
            <p:nvPr/>
          </p:nvSpPr>
          <p:spPr>
            <a:xfrm>
              <a:off x="1132840" y="4653279"/>
              <a:ext cx="121920" cy="1015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C50616-F8E5-8947-986C-ED73D96304F8}"/>
                </a:ext>
              </a:extLst>
            </p:cNvPr>
            <p:cNvSpPr/>
            <p:nvPr/>
          </p:nvSpPr>
          <p:spPr>
            <a:xfrm>
              <a:off x="1802272" y="4653279"/>
              <a:ext cx="121920" cy="1015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10E1CB5-5214-FC4E-9D94-36E09F559F10}"/>
                </a:ext>
              </a:extLst>
            </p:cNvPr>
            <p:cNvSpPr/>
            <p:nvPr/>
          </p:nvSpPr>
          <p:spPr>
            <a:xfrm>
              <a:off x="2471704" y="4653279"/>
              <a:ext cx="121920" cy="1015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2963956-DAB2-754D-B42D-C2E82B2EA759}"/>
                </a:ext>
              </a:extLst>
            </p:cNvPr>
            <p:cNvSpPr/>
            <p:nvPr/>
          </p:nvSpPr>
          <p:spPr>
            <a:xfrm>
              <a:off x="3141136" y="4653279"/>
              <a:ext cx="121920" cy="1015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904188B-F20D-8A4C-8FE6-8018FB4B4BEB}"/>
                </a:ext>
              </a:extLst>
            </p:cNvPr>
            <p:cNvSpPr/>
            <p:nvPr/>
          </p:nvSpPr>
          <p:spPr>
            <a:xfrm>
              <a:off x="3810568" y="4653279"/>
              <a:ext cx="121920" cy="1015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53B3F5C-DC47-0F48-BB8E-26220947D226}"/>
                </a:ext>
              </a:extLst>
            </p:cNvPr>
            <p:cNvSpPr/>
            <p:nvPr/>
          </p:nvSpPr>
          <p:spPr>
            <a:xfrm>
              <a:off x="1467556" y="4653279"/>
              <a:ext cx="121920" cy="1015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B6A6B7-7AC9-C74D-BFDC-2CC0426FCB5E}"/>
                </a:ext>
              </a:extLst>
            </p:cNvPr>
            <p:cNvSpPr/>
            <p:nvPr/>
          </p:nvSpPr>
          <p:spPr>
            <a:xfrm>
              <a:off x="2136988" y="4653279"/>
              <a:ext cx="121920" cy="1015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620EF76-1C9A-F949-A73A-9C9DAB305905}"/>
                </a:ext>
              </a:extLst>
            </p:cNvPr>
            <p:cNvSpPr/>
            <p:nvPr/>
          </p:nvSpPr>
          <p:spPr>
            <a:xfrm>
              <a:off x="2806420" y="4653279"/>
              <a:ext cx="121920" cy="1015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EB44C77-A86C-C84E-8254-AD36EC6682DB}"/>
                </a:ext>
              </a:extLst>
            </p:cNvPr>
            <p:cNvSpPr/>
            <p:nvPr/>
          </p:nvSpPr>
          <p:spPr>
            <a:xfrm>
              <a:off x="3475852" y="4653279"/>
              <a:ext cx="121920" cy="1015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C3CC407-CAE8-534F-B688-3908F2CE200E}"/>
                </a:ext>
              </a:extLst>
            </p:cNvPr>
            <p:cNvSpPr/>
            <p:nvPr/>
          </p:nvSpPr>
          <p:spPr>
            <a:xfrm>
              <a:off x="4145281" y="4653279"/>
              <a:ext cx="121920" cy="10159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89BC9C9-B97B-174B-93C6-60390A371176}"/>
                </a:ext>
              </a:extLst>
            </p:cNvPr>
            <p:cNvSpPr/>
            <p:nvPr/>
          </p:nvSpPr>
          <p:spPr>
            <a:xfrm>
              <a:off x="1132840" y="3642358"/>
              <a:ext cx="121920" cy="1015999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3ADEB4-0011-E04F-8DCB-CFA6E2431439}"/>
                </a:ext>
              </a:extLst>
            </p:cNvPr>
            <p:cNvSpPr/>
            <p:nvPr/>
          </p:nvSpPr>
          <p:spPr>
            <a:xfrm>
              <a:off x="1802272" y="3642358"/>
              <a:ext cx="121920" cy="1015999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F4F80EA-8675-1C4B-BDAD-8AFAD5B8D7C5}"/>
                </a:ext>
              </a:extLst>
            </p:cNvPr>
            <p:cNvSpPr/>
            <p:nvPr/>
          </p:nvSpPr>
          <p:spPr>
            <a:xfrm>
              <a:off x="2471704" y="3642358"/>
              <a:ext cx="121920" cy="1015999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8EA62A0-6B92-F24A-8090-DB295C1359D8}"/>
                </a:ext>
              </a:extLst>
            </p:cNvPr>
            <p:cNvSpPr/>
            <p:nvPr/>
          </p:nvSpPr>
          <p:spPr>
            <a:xfrm>
              <a:off x="3141136" y="3642358"/>
              <a:ext cx="121920" cy="1015999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14E361C-DB70-E04E-A501-8EC458A43769}"/>
                </a:ext>
              </a:extLst>
            </p:cNvPr>
            <p:cNvSpPr/>
            <p:nvPr/>
          </p:nvSpPr>
          <p:spPr>
            <a:xfrm>
              <a:off x="3810568" y="3642358"/>
              <a:ext cx="121920" cy="1015999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C087480-BFB1-4945-8D77-9F354419E6D2}"/>
                </a:ext>
              </a:extLst>
            </p:cNvPr>
            <p:cNvSpPr/>
            <p:nvPr/>
          </p:nvSpPr>
          <p:spPr>
            <a:xfrm>
              <a:off x="1467556" y="3642358"/>
              <a:ext cx="121920" cy="1015999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C53AE24-A207-7143-85C4-095384925B0C}"/>
                </a:ext>
              </a:extLst>
            </p:cNvPr>
            <p:cNvSpPr/>
            <p:nvPr/>
          </p:nvSpPr>
          <p:spPr>
            <a:xfrm>
              <a:off x="2136988" y="3642358"/>
              <a:ext cx="121920" cy="1015999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D9692D2-F06A-0544-B81A-634ADFF30B55}"/>
                </a:ext>
              </a:extLst>
            </p:cNvPr>
            <p:cNvSpPr/>
            <p:nvPr/>
          </p:nvSpPr>
          <p:spPr>
            <a:xfrm>
              <a:off x="2806420" y="3642358"/>
              <a:ext cx="121920" cy="1015999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B23C7F9-77DF-8C49-A5EB-F9B8BC462CDE}"/>
                </a:ext>
              </a:extLst>
            </p:cNvPr>
            <p:cNvSpPr/>
            <p:nvPr/>
          </p:nvSpPr>
          <p:spPr>
            <a:xfrm>
              <a:off x="3475852" y="3642358"/>
              <a:ext cx="121920" cy="1015999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3BBA0FE-8ACD-8142-9961-76DCCD555B9F}"/>
                </a:ext>
              </a:extLst>
            </p:cNvPr>
            <p:cNvSpPr/>
            <p:nvPr/>
          </p:nvSpPr>
          <p:spPr>
            <a:xfrm>
              <a:off x="4145281" y="3642358"/>
              <a:ext cx="121920" cy="1015999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FCDFBB2A-FD58-9E44-B9AD-FECFA437B664}"/>
                </a:ext>
              </a:extLst>
            </p:cNvPr>
            <p:cNvSpPr/>
            <p:nvPr/>
          </p:nvSpPr>
          <p:spPr>
            <a:xfrm rot="16200000">
              <a:off x="1784491" y="5048112"/>
              <a:ext cx="162554" cy="1455698"/>
            </a:xfrm>
            <a:prstGeom prst="leftBrace">
              <a:avLst>
                <a:gd name="adj1" fmla="val 95836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Left Brace 28">
              <a:extLst>
                <a:ext uri="{FF2B5EF4-FFF2-40B4-BE49-F238E27FC236}">
                  <a16:creationId xmlns:a16="http://schemas.microsoft.com/office/drawing/2014/main" id="{AF629319-43A0-E045-ADBA-80E05A39F622}"/>
                </a:ext>
              </a:extLst>
            </p:cNvPr>
            <p:cNvSpPr/>
            <p:nvPr/>
          </p:nvSpPr>
          <p:spPr>
            <a:xfrm rot="16200000">
              <a:off x="3455535" y="5043029"/>
              <a:ext cx="162554" cy="1455698"/>
            </a:xfrm>
            <a:prstGeom prst="leftBrace">
              <a:avLst>
                <a:gd name="adj1" fmla="val 95836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992BBF0-9114-2A4A-B746-3DF6A13F27E9}"/>
                </a:ext>
              </a:extLst>
            </p:cNvPr>
            <p:cNvSpPr txBox="1"/>
            <p:nvPr/>
          </p:nvSpPr>
          <p:spPr>
            <a:xfrm>
              <a:off x="819292" y="5841379"/>
              <a:ext cx="20878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Individuals collected in population 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C3705E3-CE52-9148-A1D1-BE7B7407260C}"/>
                </a:ext>
              </a:extLst>
            </p:cNvPr>
            <p:cNvSpPr txBox="1"/>
            <p:nvPr/>
          </p:nvSpPr>
          <p:spPr>
            <a:xfrm>
              <a:off x="2492872" y="5849309"/>
              <a:ext cx="20878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Individuals collected in population 2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2DBA006-B3FE-6847-A0EC-93B44402895E}"/>
                </a:ext>
              </a:extLst>
            </p:cNvPr>
            <p:cNvCxnSpPr>
              <a:cxnSpLocks/>
            </p:cNvCxnSpPr>
            <p:nvPr/>
          </p:nvCxnSpPr>
          <p:spPr>
            <a:xfrm>
              <a:off x="1016000" y="5669280"/>
              <a:ext cx="331216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7D61640-0237-ED4D-A822-40E009F2A90F}"/>
                </a:ext>
              </a:extLst>
            </p:cNvPr>
            <p:cNvSpPr txBox="1"/>
            <p:nvPr/>
          </p:nvSpPr>
          <p:spPr>
            <a:xfrm rot="16200000">
              <a:off x="-376341" y="4458900"/>
              <a:ext cx="20878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Probability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625608E-7D71-1C4A-90C3-387488D9810B}"/>
                </a:ext>
              </a:extLst>
            </p:cNvPr>
            <p:cNvSpPr txBox="1"/>
            <p:nvPr/>
          </p:nvSpPr>
          <p:spPr>
            <a:xfrm>
              <a:off x="642056" y="3514802"/>
              <a:ext cx="4430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1.0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1BF6F83-1808-3B43-AF26-E75BAB7310EF}"/>
                </a:ext>
              </a:extLst>
            </p:cNvPr>
            <p:cNvSpPr txBox="1"/>
            <p:nvPr/>
          </p:nvSpPr>
          <p:spPr>
            <a:xfrm>
              <a:off x="642056" y="4534679"/>
              <a:ext cx="4430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0.5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9AC1C78-6317-4145-B286-7E4619B475A3}"/>
                </a:ext>
              </a:extLst>
            </p:cNvPr>
            <p:cNvSpPr txBox="1"/>
            <p:nvPr/>
          </p:nvSpPr>
          <p:spPr>
            <a:xfrm>
              <a:off x="642056" y="5540157"/>
              <a:ext cx="4430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0.0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F0444FAF-AEF7-2849-964A-EB7ED2142A42}"/>
              </a:ext>
            </a:extLst>
          </p:cNvPr>
          <p:cNvSpPr txBox="1"/>
          <p:nvPr/>
        </p:nvSpPr>
        <p:spPr>
          <a:xfrm>
            <a:off x="6139248" y="6302787"/>
            <a:ext cx="2087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Individuals collected in population 2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E0247BCB-1B50-B845-9271-286065004605}"/>
              </a:ext>
            </a:extLst>
          </p:cNvPr>
          <p:cNvGrpSpPr/>
          <p:nvPr/>
        </p:nvGrpSpPr>
        <p:grpSpPr>
          <a:xfrm>
            <a:off x="4175475" y="3968280"/>
            <a:ext cx="3799061" cy="2788242"/>
            <a:chOff x="4175475" y="3968280"/>
            <a:chExt cx="3799061" cy="2788242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2FAA8BE-D65D-4E4A-9FA8-CFF9F4ABDEC3}"/>
                </a:ext>
              </a:extLst>
            </p:cNvPr>
            <p:cNvCxnSpPr/>
            <p:nvPr/>
          </p:nvCxnSpPr>
          <p:spPr>
            <a:xfrm>
              <a:off x="4662376" y="3978998"/>
              <a:ext cx="0" cy="21437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1D96493-7360-6C4C-BE89-1759EB2FE92B}"/>
                </a:ext>
              </a:extLst>
            </p:cNvPr>
            <p:cNvSpPr/>
            <p:nvPr/>
          </p:nvSpPr>
          <p:spPr>
            <a:xfrm>
              <a:off x="6787512" y="4093613"/>
              <a:ext cx="121920" cy="20291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D8B7F37-19A0-EB47-AB8F-78E540F72009}"/>
                </a:ext>
              </a:extLst>
            </p:cNvPr>
            <p:cNvSpPr/>
            <p:nvPr/>
          </p:nvSpPr>
          <p:spPr>
            <a:xfrm>
              <a:off x="7456944" y="4093613"/>
              <a:ext cx="121920" cy="20291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494A3F6-1A13-FC4D-81DB-CE593E521FDA}"/>
                </a:ext>
              </a:extLst>
            </p:cNvPr>
            <p:cNvSpPr/>
            <p:nvPr/>
          </p:nvSpPr>
          <p:spPr>
            <a:xfrm>
              <a:off x="6452796" y="4093613"/>
              <a:ext cx="121920" cy="20291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05ECC9A-D485-134C-A601-9DEB303CFD10}"/>
                </a:ext>
              </a:extLst>
            </p:cNvPr>
            <p:cNvSpPr/>
            <p:nvPr/>
          </p:nvSpPr>
          <p:spPr>
            <a:xfrm>
              <a:off x="7122228" y="4093613"/>
              <a:ext cx="121920" cy="20291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8E009D6-68F8-F747-92A0-197B93E8790C}"/>
                </a:ext>
              </a:extLst>
            </p:cNvPr>
            <p:cNvSpPr/>
            <p:nvPr/>
          </p:nvSpPr>
          <p:spPr>
            <a:xfrm>
              <a:off x="7791657" y="4093613"/>
              <a:ext cx="121920" cy="20291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E4D3AD1-9E38-2044-8AC5-9E603CC5C69F}"/>
                </a:ext>
              </a:extLst>
            </p:cNvPr>
            <p:cNvSpPr/>
            <p:nvPr/>
          </p:nvSpPr>
          <p:spPr>
            <a:xfrm>
              <a:off x="4779216" y="4095836"/>
              <a:ext cx="121920" cy="2026920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2B257A7-5BE1-E34A-B45D-21B2AE9EC3BD}"/>
                </a:ext>
              </a:extLst>
            </p:cNvPr>
            <p:cNvSpPr/>
            <p:nvPr/>
          </p:nvSpPr>
          <p:spPr>
            <a:xfrm>
              <a:off x="5448648" y="4095836"/>
              <a:ext cx="121920" cy="2026919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A87EA1A-50AF-4340-A4E8-C82151749A29}"/>
                </a:ext>
              </a:extLst>
            </p:cNvPr>
            <p:cNvSpPr/>
            <p:nvPr/>
          </p:nvSpPr>
          <p:spPr>
            <a:xfrm>
              <a:off x="6118080" y="4095836"/>
              <a:ext cx="121920" cy="2026919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B880A22-C136-1D4D-9980-6D8DFD3BD96D}"/>
                </a:ext>
              </a:extLst>
            </p:cNvPr>
            <p:cNvSpPr/>
            <p:nvPr/>
          </p:nvSpPr>
          <p:spPr>
            <a:xfrm>
              <a:off x="5113932" y="4095836"/>
              <a:ext cx="121920" cy="2026920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15A689D-AE72-0243-8AE3-37D26A51C133}"/>
                </a:ext>
              </a:extLst>
            </p:cNvPr>
            <p:cNvSpPr/>
            <p:nvPr/>
          </p:nvSpPr>
          <p:spPr>
            <a:xfrm>
              <a:off x="5783364" y="4095836"/>
              <a:ext cx="121920" cy="2026919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Left Brace 58">
              <a:extLst>
                <a:ext uri="{FF2B5EF4-FFF2-40B4-BE49-F238E27FC236}">
                  <a16:creationId xmlns:a16="http://schemas.microsoft.com/office/drawing/2014/main" id="{2B4B1B1A-EFAA-2148-98E5-DE62D45F1487}"/>
                </a:ext>
              </a:extLst>
            </p:cNvPr>
            <p:cNvSpPr/>
            <p:nvPr/>
          </p:nvSpPr>
          <p:spPr>
            <a:xfrm rot="16200000">
              <a:off x="5430867" y="5501590"/>
              <a:ext cx="162554" cy="1455698"/>
            </a:xfrm>
            <a:prstGeom prst="leftBrace">
              <a:avLst>
                <a:gd name="adj1" fmla="val 95836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Left Brace 59">
              <a:extLst>
                <a:ext uri="{FF2B5EF4-FFF2-40B4-BE49-F238E27FC236}">
                  <a16:creationId xmlns:a16="http://schemas.microsoft.com/office/drawing/2014/main" id="{929CAB96-3571-B34E-A6BC-A790420CA973}"/>
                </a:ext>
              </a:extLst>
            </p:cNvPr>
            <p:cNvSpPr/>
            <p:nvPr/>
          </p:nvSpPr>
          <p:spPr>
            <a:xfrm rot="16200000">
              <a:off x="7101911" y="5496507"/>
              <a:ext cx="162554" cy="1455698"/>
            </a:xfrm>
            <a:prstGeom prst="leftBrace">
              <a:avLst>
                <a:gd name="adj1" fmla="val 95836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ACDD3D3-FCFF-C647-9A81-E71732E794AA}"/>
                </a:ext>
              </a:extLst>
            </p:cNvPr>
            <p:cNvSpPr txBox="1"/>
            <p:nvPr/>
          </p:nvSpPr>
          <p:spPr>
            <a:xfrm>
              <a:off x="4465668" y="6294857"/>
              <a:ext cx="20878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Individuals collected in population 1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F775A43-6E8D-C842-B748-3DBAA52267A8}"/>
                </a:ext>
              </a:extLst>
            </p:cNvPr>
            <p:cNvCxnSpPr>
              <a:cxnSpLocks/>
            </p:cNvCxnSpPr>
            <p:nvPr/>
          </p:nvCxnSpPr>
          <p:spPr>
            <a:xfrm>
              <a:off x="4662376" y="6122758"/>
              <a:ext cx="331216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8700DAD-A42A-9A4B-A377-51BB67C690D6}"/>
                </a:ext>
              </a:extLst>
            </p:cNvPr>
            <p:cNvSpPr txBox="1"/>
            <p:nvPr/>
          </p:nvSpPr>
          <p:spPr>
            <a:xfrm rot="16200000">
              <a:off x="3270035" y="4912378"/>
              <a:ext cx="20878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Probability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912DF07-5744-094B-9C20-A4162F5EFC66}"/>
                </a:ext>
              </a:extLst>
            </p:cNvPr>
            <p:cNvSpPr txBox="1"/>
            <p:nvPr/>
          </p:nvSpPr>
          <p:spPr>
            <a:xfrm>
              <a:off x="4288432" y="3968280"/>
              <a:ext cx="4430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1.0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8BDA3C0-FCA4-254F-B768-24336079C955}"/>
                </a:ext>
              </a:extLst>
            </p:cNvPr>
            <p:cNvSpPr txBox="1"/>
            <p:nvPr/>
          </p:nvSpPr>
          <p:spPr>
            <a:xfrm>
              <a:off x="4288432" y="4988157"/>
              <a:ext cx="4430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0.5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56C80B5-E345-904D-B6DD-3C3B6FD99696}"/>
                </a:ext>
              </a:extLst>
            </p:cNvPr>
            <p:cNvSpPr txBox="1"/>
            <p:nvPr/>
          </p:nvSpPr>
          <p:spPr>
            <a:xfrm>
              <a:off x="4288432" y="5993635"/>
              <a:ext cx="4430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0.0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0AEB2D2-D40C-A54F-9550-D02A699268A2}"/>
              </a:ext>
            </a:extLst>
          </p:cNvPr>
          <p:cNvGrpSpPr/>
          <p:nvPr/>
        </p:nvGrpSpPr>
        <p:grpSpPr>
          <a:xfrm>
            <a:off x="8233207" y="4004714"/>
            <a:ext cx="4051653" cy="2796172"/>
            <a:chOff x="8233207" y="4004714"/>
            <a:chExt cx="4051653" cy="2796172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9EAD8BEF-6913-144A-8462-483612B84753}"/>
                </a:ext>
              </a:extLst>
            </p:cNvPr>
            <p:cNvCxnSpPr/>
            <p:nvPr/>
          </p:nvCxnSpPr>
          <p:spPr>
            <a:xfrm>
              <a:off x="8720108" y="4015432"/>
              <a:ext cx="0" cy="21437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EC9A9BB-6140-E342-A64A-7055481331D5}"/>
                </a:ext>
              </a:extLst>
            </p:cNvPr>
            <p:cNvSpPr/>
            <p:nvPr/>
          </p:nvSpPr>
          <p:spPr>
            <a:xfrm>
              <a:off x="8836948" y="6036649"/>
              <a:ext cx="121920" cy="12254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508849C-0F2F-D947-94A8-614D4410DEBB}"/>
                </a:ext>
              </a:extLst>
            </p:cNvPr>
            <p:cNvSpPr/>
            <p:nvPr/>
          </p:nvSpPr>
          <p:spPr>
            <a:xfrm>
              <a:off x="9506380" y="5945789"/>
              <a:ext cx="121920" cy="2134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74018E8-5207-5848-A734-987A813A9BA1}"/>
                </a:ext>
              </a:extLst>
            </p:cNvPr>
            <p:cNvSpPr/>
            <p:nvPr/>
          </p:nvSpPr>
          <p:spPr>
            <a:xfrm>
              <a:off x="10175812" y="5894113"/>
              <a:ext cx="121920" cy="2650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752AF4D-EEA0-F84D-B0E1-626A1BD1A382}"/>
                </a:ext>
              </a:extLst>
            </p:cNvPr>
            <p:cNvSpPr/>
            <p:nvPr/>
          </p:nvSpPr>
          <p:spPr>
            <a:xfrm>
              <a:off x="10845244" y="4250935"/>
              <a:ext cx="121920" cy="19082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D161C52-F2B3-7F4D-A4E6-F93CDF87F05B}"/>
                </a:ext>
              </a:extLst>
            </p:cNvPr>
            <p:cNvSpPr/>
            <p:nvPr/>
          </p:nvSpPr>
          <p:spPr>
            <a:xfrm>
              <a:off x="11514676" y="4185919"/>
              <a:ext cx="121920" cy="19732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B92A1AC-75B1-AA47-9F2E-B4F00BE51F9F}"/>
                </a:ext>
              </a:extLst>
            </p:cNvPr>
            <p:cNvSpPr/>
            <p:nvPr/>
          </p:nvSpPr>
          <p:spPr>
            <a:xfrm>
              <a:off x="9171664" y="5993635"/>
              <a:ext cx="121920" cy="1655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2EDB2EFD-97DC-C14C-8095-8C0DA4719149}"/>
                </a:ext>
              </a:extLst>
            </p:cNvPr>
            <p:cNvSpPr/>
            <p:nvPr/>
          </p:nvSpPr>
          <p:spPr>
            <a:xfrm>
              <a:off x="9841096" y="5902043"/>
              <a:ext cx="121920" cy="2571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E8E3B76-21CA-AE45-9F8C-0853ACE7E56E}"/>
                </a:ext>
              </a:extLst>
            </p:cNvPr>
            <p:cNvSpPr/>
            <p:nvPr/>
          </p:nvSpPr>
          <p:spPr>
            <a:xfrm>
              <a:off x="10510528" y="4471373"/>
              <a:ext cx="121920" cy="16878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8E8E67D-7F31-5744-A1E5-F8C537459243}"/>
                </a:ext>
              </a:extLst>
            </p:cNvPr>
            <p:cNvSpPr/>
            <p:nvPr/>
          </p:nvSpPr>
          <p:spPr>
            <a:xfrm>
              <a:off x="11179960" y="4212279"/>
              <a:ext cx="121920" cy="19469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B87F7A14-38E0-F840-8F9B-6C82FECEECA3}"/>
                </a:ext>
              </a:extLst>
            </p:cNvPr>
            <p:cNvSpPr/>
            <p:nvPr/>
          </p:nvSpPr>
          <p:spPr>
            <a:xfrm>
              <a:off x="11849389" y="4177989"/>
              <a:ext cx="121920" cy="19812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B00D951-C8E0-6143-A1B9-C079219C2099}"/>
                </a:ext>
              </a:extLst>
            </p:cNvPr>
            <p:cNvSpPr/>
            <p:nvPr/>
          </p:nvSpPr>
          <p:spPr>
            <a:xfrm>
              <a:off x="8836948" y="4132270"/>
              <a:ext cx="121920" cy="1904377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46488155-7EA5-6841-BE73-0614CDACB4CF}"/>
                </a:ext>
              </a:extLst>
            </p:cNvPr>
            <p:cNvSpPr/>
            <p:nvPr/>
          </p:nvSpPr>
          <p:spPr>
            <a:xfrm>
              <a:off x="9506380" y="4132270"/>
              <a:ext cx="121920" cy="1813517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166BD0B-4C30-5E47-BD16-EB2E9188142E}"/>
                </a:ext>
              </a:extLst>
            </p:cNvPr>
            <p:cNvSpPr/>
            <p:nvPr/>
          </p:nvSpPr>
          <p:spPr>
            <a:xfrm>
              <a:off x="10175812" y="4132270"/>
              <a:ext cx="121920" cy="1761841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C37D435A-0EAF-4340-AFA8-BEAFF15DBF1B}"/>
                </a:ext>
              </a:extLst>
            </p:cNvPr>
            <p:cNvSpPr/>
            <p:nvPr/>
          </p:nvSpPr>
          <p:spPr>
            <a:xfrm>
              <a:off x="10845244" y="4132270"/>
              <a:ext cx="121920" cy="118665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F30BFB8-D545-FB4C-8B96-4198BC745FE2}"/>
                </a:ext>
              </a:extLst>
            </p:cNvPr>
            <p:cNvSpPr/>
            <p:nvPr/>
          </p:nvSpPr>
          <p:spPr>
            <a:xfrm>
              <a:off x="11514676" y="4132270"/>
              <a:ext cx="121920" cy="45719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1C2F9F3-2AA6-DC4D-A2FB-32E76E5E138F}"/>
                </a:ext>
              </a:extLst>
            </p:cNvPr>
            <p:cNvSpPr/>
            <p:nvPr/>
          </p:nvSpPr>
          <p:spPr>
            <a:xfrm>
              <a:off x="9171664" y="4132270"/>
              <a:ext cx="121920" cy="1861363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2AE0D0F-E764-A248-AFFE-288FD15058FD}"/>
                </a:ext>
              </a:extLst>
            </p:cNvPr>
            <p:cNvSpPr/>
            <p:nvPr/>
          </p:nvSpPr>
          <p:spPr>
            <a:xfrm>
              <a:off x="9841096" y="4132270"/>
              <a:ext cx="121920" cy="1769771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9A5C033A-546A-D842-B0D0-35A0D59058A3}"/>
                </a:ext>
              </a:extLst>
            </p:cNvPr>
            <p:cNvSpPr/>
            <p:nvPr/>
          </p:nvSpPr>
          <p:spPr>
            <a:xfrm>
              <a:off x="10510528" y="4132271"/>
              <a:ext cx="121920" cy="339102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C80727C6-DA0B-1944-8B15-73F6F2801C83}"/>
                </a:ext>
              </a:extLst>
            </p:cNvPr>
            <p:cNvSpPr/>
            <p:nvPr/>
          </p:nvSpPr>
          <p:spPr>
            <a:xfrm>
              <a:off x="11179960" y="4132271"/>
              <a:ext cx="121920" cy="8000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C67FC17-5DC6-6649-AD36-9058B1F9525D}"/>
                </a:ext>
              </a:extLst>
            </p:cNvPr>
            <p:cNvSpPr/>
            <p:nvPr/>
          </p:nvSpPr>
          <p:spPr>
            <a:xfrm>
              <a:off x="11849389" y="4132270"/>
              <a:ext cx="121920" cy="45719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Left Brace 89">
              <a:extLst>
                <a:ext uri="{FF2B5EF4-FFF2-40B4-BE49-F238E27FC236}">
                  <a16:creationId xmlns:a16="http://schemas.microsoft.com/office/drawing/2014/main" id="{995CEB99-B7C1-314F-8C50-15A6F87852EB}"/>
                </a:ext>
              </a:extLst>
            </p:cNvPr>
            <p:cNvSpPr/>
            <p:nvPr/>
          </p:nvSpPr>
          <p:spPr>
            <a:xfrm rot="16200000">
              <a:off x="9488599" y="5538024"/>
              <a:ext cx="162554" cy="1455698"/>
            </a:xfrm>
            <a:prstGeom prst="leftBrace">
              <a:avLst>
                <a:gd name="adj1" fmla="val 95836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Left Brace 90">
              <a:extLst>
                <a:ext uri="{FF2B5EF4-FFF2-40B4-BE49-F238E27FC236}">
                  <a16:creationId xmlns:a16="http://schemas.microsoft.com/office/drawing/2014/main" id="{F49605C6-BBA5-E749-AD99-7AD29C55534C}"/>
                </a:ext>
              </a:extLst>
            </p:cNvPr>
            <p:cNvSpPr/>
            <p:nvPr/>
          </p:nvSpPr>
          <p:spPr>
            <a:xfrm rot="16200000">
              <a:off x="11159643" y="5532941"/>
              <a:ext cx="162554" cy="1455698"/>
            </a:xfrm>
            <a:prstGeom prst="leftBrace">
              <a:avLst>
                <a:gd name="adj1" fmla="val 95836"/>
                <a:gd name="adj2" fmla="val 50000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AB4CA08-2D8B-9847-AD2B-FDEB2FC1F91D}"/>
                </a:ext>
              </a:extLst>
            </p:cNvPr>
            <p:cNvSpPr txBox="1"/>
            <p:nvPr/>
          </p:nvSpPr>
          <p:spPr>
            <a:xfrm>
              <a:off x="8523400" y="6331291"/>
              <a:ext cx="20878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Individuals collected in population 1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4A046B0-2F36-5C48-8F47-37A4CFD03C73}"/>
                </a:ext>
              </a:extLst>
            </p:cNvPr>
            <p:cNvSpPr txBox="1"/>
            <p:nvPr/>
          </p:nvSpPr>
          <p:spPr>
            <a:xfrm>
              <a:off x="10196980" y="6339221"/>
              <a:ext cx="20878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Individuals collected in population 2</a:t>
              </a:r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B341D074-452A-964B-BEBA-14740134EB6D}"/>
                </a:ext>
              </a:extLst>
            </p:cNvPr>
            <p:cNvCxnSpPr>
              <a:cxnSpLocks/>
            </p:cNvCxnSpPr>
            <p:nvPr/>
          </p:nvCxnSpPr>
          <p:spPr>
            <a:xfrm>
              <a:off x="8720108" y="6159192"/>
              <a:ext cx="331216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B20D2B0-6357-F64D-A7DF-2CDAEE659859}"/>
                </a:ext>
              </a:extLst>
            </p:cNvPr>
            <p:cNvSpPr txBox="1"/>
            <p:nvPr/>
          </p:nvSpPr>
          <p:spPr>
            <a:xfrm rot="16200000">
              <a:off x="7327767" y="4948812"/>
              <a:ext cx="20878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Probability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D5F2DF5-3BA5-324B-ADC1-FCD8941423BC}"/>
                </a:ext>
              </a:extLst>
            </p:cNvPr>
            <p:cNvSpPr txBox="1"/>
            <p:nvPr/>
          </p:nvSpPr>
          <p:spPr>
            <a:xfrm>
              <a:off x="8346164" y="4004714"/>
              <a:ext cx="4430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1.0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A5955AF-54C2-1743-81AC-4CC9E02DF8B3}"/>
                </a:ext>
              </a:extLst>
            </p:cNvPr>
            <p:cNvSpPr txBox="1"/>
            <p:nvPr/>
          </p:nvSpPr>
          <p:spPr>
            <a:xfrm>
              <a:off x="8346164" y="5024591"/>
              <a:ext cx="4430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0.5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B431E03-61BD-B549-800C-359901A9DA64}"/>
                </a:ext>
              </a:extLst>
            </p:cNvPr>
            <p:cNvSpPr txBox="1"/>
            <p:nvPr/>
          </p:nvSpPr>
          <p:spPr>
            <a:xfrm>
              <a:off x="8346164" y="6030069"/>
              <a:ext cx="4430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0.0</a:t>
              </a: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5C17410-4F90-8C43-AD7F-45DDF11F4691}"/>
              </a:ext>
            </a:extLst>
          </p:cNvPr>
          <p:cNvSpPr/>
          <p:nvPr/>
        </p:nvSpPr>
        <p:spPr>
          <a:xfrm>
            <a:off x="709306" y="2998191"/>
            <a:ext cx="121920" cy="14471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F5ADE8E-4D67-8140-8542-099DD717529C}"/>
              </a:ext>
            </a:extLst>
          </p:cNvPr>
          <p:cNvSpPr/>
          <p:nvPr/>
        </p:nvSpPr>
        <p:spPr>
          <a:xfrm>
            <a:off x="707432" y="3350137"/>
            <a:ext cx="121920" cy="144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3B1A3FE-47C4-4F43-A7BE-AF1B35CC9A9A}"/>
              </a:ext>
            </a:extLst>
          </p:cNvPr>
          <p:cNvSpPr txBox="1"/>
          <p:nvPr/>
        </p:nvSpPr>
        <p:spPr>
          <a:xfrm>
            <a:off x="827252" y="2936388"/>
            <a:ext cx="2087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Assignment to population 1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E5C360A-B5FD-854B-A140-138182C3944A}"/>
              </a:ext>
            </a:extLst>
          </p:cNvPr>
          <p:cNvSpPr txBox="1"/>
          <p:nvPr/>
        </p:nvSpPr>
        <p:spPr>
          <a:xfrm>
            <a:off x="827252" y="3289596"/>
            <a:ext cx="2087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Assignment to population 2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9905AFF-E8D2-A340-9088-718C419D17D9}"/>
              </a:ext>
            </a:extLst>
          </p:cNvPr>
          <p:cNvSpPr txBox="1"/>
          <p:nvPr/>
        </p:nvSpPr>
        <p:spPr>
          <a:xfrm>
            <a:off x="481338" y="3641542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No differentiation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2E69AB6-B337-9E49-BBF4-D653C8E2523C}"/>
              </a:ext>
            </a:extLst>
          </p:cNvPr>
          <p:cNvSpPr txBox="1"/>
          <p:nvPr/>
        </p:nvSpPr>
        <p:spPr>
          <a:xfrm>
            <a:off x="4555222" y="3640723"/>
            <a:ext cx="2937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Complete differentiation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32AF979-BDCA-7A45-AE83-B98E1F76C51B}"/>
              </a:ext>
            </a:extLst>
          </p:cNvPr>
          <p:cNvSpPr txBox="1"/>
          <p:nvPr/>
        </p:nvSpPr>
        <p:spPr>
          <a:xfrm>
            <a:off x="8638614" y="3647036"/>
            <a:ext cx="2593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Partial differentiation</a:t>
            </a:r>
          </a:p>
        </p:txBody>
      </p:sp>
    </p:spTree>
    <p:extLst>
      <p:ext uri="{BB962C8B-B14F-4D97-AF65-F5344CB8AC3E}">
        <p14:creationId xmlns:p14="http://schemas.microsoft.com/office/powerpoint/2010/main" val="1252027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260139-4D3A-FA4C-AB32-BBCEAD81C0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9029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39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36327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Species concepts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930875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Typological…</a:t>
            </a:r>
          </a:p>
          <a:p>
            <a:pPr>
              <a:spcAft>
                <a:spcPts val="600"/>
              </a:spcAft>
            </a:pPr>
            <a:r>
              <a:rPr lang="en-US" dirty="0"/>
              <a:t>Morphological…</a:t>
            </a:r>
          </a:p>
          <a:p>
            <a:pPr>
              <a:spcAft>
                <a:spcPts val="600"/>
              </a:spcAft>
            </a:pPr>
            <a:r>
              <a:rPr lang="en-US" dirty="0"/>
              <a:t>Phylogenetic…</a:t>
            </a:r>
          </a:p>
          <a:p>
            <a:pPr>
              <a:spcAft>
                <a:spcPts val="600"/>
              </a:spcAft>
            </a:pPr>
            <a:r>
              <a:rPr lang="en-US" dirty="0"/>
              <a:t>Evolutionary…</a:t>
            </a:r>
          </a:p>
          <a:p>
            <a:pPr>
              <a:spcAft>
                <a:spcPts val="600"/>
              </a:spcAft>
            </a:pPr>
            <a:r>
              <a:rPr lang="en-US" dirty="0"/>
              <a:t>Genetic…</a:t>
            </a:r>
          </a:p>
          <a:p>
            <a:pPr>
              <a:spcAft>
                <a:spcPts val="600"/>
              </a:spcAft>
            </a:pPr>
            <a:r>
              <a:rPr lang="en-US" dirty="0"/>
              <a:t>Cohesion…</a:t>
            </a:r>
          </a:p>
          <a:p>
            <a:pPr>
              <a:spcAft>
                <a:spcPts val="600"/>
              </a:spcAft>
            </a:pPr>
            <a:r>
              <a:rPr lang="en-US" dirty="0"/>
              <a:t>Recognition…</a:t>
            </a:r>
          </a:p>
          <a:p>
            <a:pPr>
              <a:spcAft>
                <a:spcPts val="600"/>
              </a:spcAft>
            </a:pPr>
            <a:r>
              <a:rPr lang="en-US" dirty="0"/>
              <a:t>Ecological…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57A84-B16F-A949-B3BD-314BB1FA370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21360" y="152400"/>
            <a:ext cx="647064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48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5492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Biological species concept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8" y="949911"/>
            <a:ext cx="4930875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This concept groups organisms based on reproductive isolation (species do not or rarely hybridize in nature)</a:t>
            </a:r>
          </a:p>
          <a:p>
            <a:pPr>
              <a:spcAft>
                <a:spcPts val="600"/>
              </a:spcAft>
            </a:pPr>
            <a:r>
              <a:rPr lang="en-US" dirty="0"/>
              <a:t>Biologically meaningful definition, because it confirms lack of gene flow</a:t>
            </a:r>
          </a:p>
          <a:p>
            <a:pPr>
              <a:spcAft>
                <a:spcPts val="600"/>
              </a:spcAft>
            </a:pPr>
            <a:r>
              <a:rPr lang="en-US" dirty="0"/>
              <a:t>It is the only species concept that acknowledges that species are true natural entities (objective definition), rather than just arbitrary human constructs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3165D6-5F6D-8A44-80A3-F4CB190027D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6273" y="2169462"/>
            <a:ext cx="2855499" cy="1511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67B7AE-B39B-E744-9A2D-0484C98170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41737" y="2169462"/>
            <a:ext cx="2845541" cy="1505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E8E8B8-B643-C448-ACB6-26C4803DCA8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1737" y="3741498"/>
            <a:ext cx="2874536" cy="29463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A618A4-E74E-DC41-9C99-AB434BF7910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6273" y="3746766"/>
            <a:ext cx="2874537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908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4035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R Notebook, part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56C104-A344-8844-A50B-D44CFE5C21C0}"/>
              </a:ext>
            </a:extLst>
          </p:cNvPr>
          <p:cNvSpPr txBox="1"/>
          <p:nvPr/>
        </p:nvSpPr>
        <p:spPr>
          <a:xfrm>
            <a:off x="438412" y="789139"/>
            <a:ext cx="5282948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spcAft>
                <a:spcPts val="600"/>
              </a:spcAft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One species… or two? Combining insights from morphological, phylogenetic, and behavioral analyses</a:t>
            </a:r>
          </a:p>
          <a:p>
            <a:pPr marL="742950" indent="-282575">
              <a:buFont typeface="Arial" panose="020B0604020202020204" pitchFamily="34" charset="0"/>
              <a:buChar char="•"/>
            </a:pPr>
            <a:r>
              <a:rPr lang="en-US" dirty="0" err="1"/>
              <a:t>ggplot</a:t>
            </a:r>
            <a:r>
              <a:rPr lang="en-US" dirty="0"/>
              <a:t> with </a:t>
            </a:r>
            <a:r>
              <a:rPr lang="en-US" dirty="0" err="1"/>
              <a:t>geom_boxplot</a:t>
            </a:r>
            <a:endParaRPr lang="en-US" dirty="0"/>
          </a:p>
          <a:p>
            <a:pPr marL="742950" indent="-282575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facet_wrap</a:t>
            </a:r>
            <a:r>
              <a:rPr lang="en-US" dirty="0"/>
              <a:t>(~ variable, scales = "free") to make multiple plots at once</a:t>
            </a:r>
          </a:p>
          <a:p>
            <a:pPr marL="742950" indent="-282575">
              <a:buFont typeface="Arial" panose="020B0604020202020204" pitchFamily="34" charset="0"/>
              <a:buChar char="•"/>
            </a:pPr>
            <a:r>
              <a:rPr lang="en-US" dirty="0" err="1"/>
              <a:t>ggtree</a:t>
            </a:r>
            <a:endParaRPr lang="en-US" dirty="0"/>
          </a:p>
          <a:p>
            <a:pPr marL="742950" indent="-282575">
              <a:buFont typeface="Arial" panose="020B0604020202020204" pitchFamily="34" charset="0"/>
              <a:buChar char="•"/>
            </a:pPr>
            <a:r>
              <a:rPr lang="en-US" dirty="0" err="1"/>
              <a:t>ggplot</a:t>
            </a:r>
            <a:r>
              <a:rPr lang="en-US" dirty="0"/>
              <a:t> with </a:t>
            </a:r>
            <a:r>
              <a:rPr lang="en-US" dirty="0" err="1"/>
              <a:t>geom_bar</a:t>
            </a:r>
            <a:r>
              <a:rPr lang="en-US" dirty="0"/>
              <a:t> or </a:t>
            </a:r>
            <a:r>
              <a:rPr lang="en-US" dirty="0" err="1"/>
              <a:t>geom_point</a:t>
            </a:r>
            <a:endParaRPr lang="en-US" dirty="0"/>
          </a:p>
          <a:p>
            <a:pPr marL="742950" indent="-282575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2B40F8-D84E-5642-980A-F2D5EBC3DB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21360" y="152400"/>
            <a:ext cx="647064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183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4908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Speciation as a process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7" y="949911"/>
            <a:ext cx="7510426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The focus on reproductive isolation allows us to infer something about the </a:t>
            </a:r>
            <a:r>
              <a:rPr lang="en-US" b="1" dirty="0"/>
              <a:t>process of speciation</a:t>
            </a:r>
          </a:p>
          <a:p>
            <a:pPr>
              <a:spcAft>
                <a:spcPts val="600"/>
              </a:spcAft>
            </a:pPr>
            <a:r>
              <a:rPr lang="en-US" dirty="0"/>
              <a:t>Variation in natural systems is distributed along a speciation continuum</a:t>
            </a:r>
          </a:p>
          <a:p>
            <a:pPr>
              <a:spcAft>
                <a:spcPts val="600"/>
              </a:spcAft>
            </a:pPr>
            <a:r>
              <a:rPr lang="en-US" dirty="0"/>
              <a:t>Movement along the continuum can be bidirectional: speciation vs. hybridization</a:t>
            </a:r>
          </a:p>
          <a:p>
            <a:pPr>
              <a:spcAft>
                <a:spcPts val="600"/>
              </a:spcAft>
            </a:pPr>
            <a:r>
              <a:rPr lang="en-US" dirty="0"/>
              <a:t>Common assumptions: transitions along the speciation continuum are not readily observable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AB2EB9B-A34F-7C40-B3A7-92BBBBBC6304}"/>
              </a:ext>
            </a:extLst>
          </p:cNvPr>
          <p:cNvGrpSpPr/>
          <p:nvPr/>
        </p:nvGrpSpPr>
        <p:grpSpPr>
          <a:xfrm>
            <a:off x="825304" y="3635828"/>
            <a:ext cx="10541392" cy="3058886"/>
            <a:chOff x="825304" y="3635828"/>
            <a:chExt cx="10541392" cy="305888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91BDC5C-B576-9F40-BF35-61FC5ACE3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5304" y="3635828"/>
              <a:ext cx="10541392" cy="3058886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AACF76-A72F-9A4B-83FE-6D8880358D43}"/>
                </a:ext>
              </a:extLst>
            </p:cNvPr>
            <p:cNvSpPr/>
            <p:nvPr/>
          </p:nvSpPr>
          <p:spPr>
            <a:xfrm>
              <a:off x="827314" y="3733800"/>
              <a:ext cx="2808515" cy="3483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772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CDC021-36DB-1C43-A0AE-086F69EC7A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5600" y="121919"/>
            <a:ext cx="5345855" cy="66992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7914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Mechanisms of reproductive isolation</a:t>
            </a:r>
          </a:p>
        </p:txBody>
      </p:sp>
    </p:spTree>
    <p:extLst>
      <p:ext uri="{BB962C8B-B14F-4D97-AF65-F5344CB8AC3E}">
        <p14:creationId xmlns:p14="http://schemas.microsoft.com/office/powerpoint/2010/main" val="3361686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7914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Mechanisms of reproductive isolation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7" y="949911"/>
            <a:ext cx="574089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Pre-mating isolation</a:t>
            </a:r>
          </a:p>
          <a:p>
            <a:pPr>
              <a:spcAft>
                <a:spcPts val="600"/>
              </a:spcAft>
            </a:pPr>
            <a:r>
              <a:rPr lang="en-US" dirty="0"/>
              <a:t>Ecological isolation</a:t>
            </a:r>
          </a:p>
          <a:p>
            <a:pPr marL="466725">
              <a:spcAft>
                <a:spcPts val="600"/>
              </a:spcAft>
            </a:pPr>
            <a:r>
              <a:rPr lang="en-US" b="1" dirty="0"/>
              <a:t>Habitat isolation</a:t>
            </a:r>
          </a:p>
          <a:p>
            <a:pPr marL="466725">
              <a:spcAft>
                <a:spcPts val="600"/>
              </a:spcAft>
            </a:pPr>
            <a:r>
              <a:rPr lang="en-US" dirty="0"/>
              <a:t>Temporal isolation</a:t>
            </a:r>
          </a:p>
          <a:p>
            <a:pPr marL="466725">
              <a:spcAft>
                <a:spcPts val="600"/>
              </a:spcAft>
            </a:pPr>
            <a:r>
              <a:rPr lang="en-US" dirty="0"/>
              <a:t>Pollinator isolation</a:t>
            </a:r>
          </a:p>
          <a:p>
            <a:pPr>
              <a:spcAft>
                <a:spcPts val="600"/>
              </a:spcAft>
            </a:pPr>
            <a:r>
              <a:rPr lang="en-US" dirty="0"/>
              <a:t>Behavioral isolation</a:t>
            </a:r>
          </a:p>
          <a:p>
            <a:pPr>
              <a:spcAft>
                <a:spcPts val="600"/>
              </a:spcAft>
            </a:pPr>
            <a:r>
              <a:rPr lang="en-US" dirty="0"/>
              <a:t>Mechanical isolation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9DAE9F-3EBB-1247-A60A-17C6A7CD4A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4979" y="1899920"/>
            <a:ext cx="5889391" cy="47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26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EB584-27C6-564C-AD2F-A2F3E40C267C}"/>
              </a:ext>
            </a:extLst>
          </p:cNvPr>
          <p:cNvSpPr txBox="1"/>
          <p:nvPr/>
        </p:nvSpPr>
        <p:spPr>
          <a:xfrm>
            <a:off x="0" y="0"/>
            <a:ext cx="7914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rPr>
              <a:t>Mechanisms of reproductive isolation</a:t>
            </a:r>
          </a:p>
        </p:txBody>
      </p:sp>
      <p:sp>
        <p:nvSpPr>
          <p:cNvPr id="33" name="Content Placeholder 1">
            <a:extLst>
              <a:ext uri="{FF2B5EF4-FFF2-40B4-BE49-F238E27FC236}">
                <a16:creationId xmlns:a16="http://schemas.microsoft.com/office/drawing/2014/main" id="{20F8836B-8A21-1345-B6FB-66BAD56A465E}"/>
              </a:ext>
            </a:extLst>
          </p:cNvPr>
          <p:cNvSpPr txBox="1">
            <a:spLocks/>
          </p:cNvSpPr>
          <p:nvPr/>
        </p:nvSpPr>
        <p:spPr>
          <a:xfrm>
            <a:off x="355107" y="949911"/>
            <a:ext cx="574089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b="1" dirty="0">
                <a:latin typeface="Open Sans SemiBold" panose="020B0606030504020204" pitchFamily="34" charset="0"/>
                <a:ea typeface="Open Sans SemiBold" panose="020B0606030504020204" pitchFamily="34" charset="0"/>
                <a:cs typeface="Open Sans SemiBold" panose="020B0606030504020204" pitchFamily="34" charset="0"/>
              </a:rPr>
              <a:t>Pre-mating isolation</a:t>
            </a:r>
          </a:p>
          <a:p>
            <a:pPr>
              <a:spcAft>
                <a:spcPts val="600"/>
              </a:spcAft>
            </a:pPr>
            <a:r>
              <a:rPr lang="en-US" dirty="0"/>
              <a:t>Ecological isolation</a:t>
            </a:r>
          </a:p>
          <a:p>
            <a:pPr marL="466725">
              <a:spcAft>
                <a:spcPts val="600"/>
              </a:spcAft>
            </a:pPr>
            <a:r>
              <a:rPr lang="en-US" dirty="0"/>
              <a:t>Habitat isolation</a:t>
            </a:r>
          </a:p>
          <a:p>
            <a:pPr marL="466725">
              <a:spcAft>
                <a:spcPts val="600"/>
              </a:spcAft>
            </a:pPr>
            <a:r>
              <a:rPr lang="en-US" b="1" dirty="0"/>
              <a:t>Temporal isolation</a:t>
            </a:r>
          </a:p>
          <a:p>
            <a:pPr marL="466725">
              <a:spcAft>
                <a:spcPts val="600"/>
              </a:spcAft>
            </a:pPr>
            <a:r>
              <a:rPr lang="en-US" dirty="0"/>
              <a:t>Pollinator isolation</a:t>
            </a:r>
          </a:p>
          <a:p>
            <a:pPr>
              <a:spcAft>
                <a:spcPts val="600"/>
              </a:spcAft>
            </a:pPr>
            <a:r>
              <a:rPr lang="en-US" dirty="0"/>
              <a:t>Behavioral isolation</a:t>
            </a:r>
          </a:p>
          <a:p>
            <a:pPr>
              <a:spcAft>
                <a:spcPts val="600"/>
              </a:spcAft>
            </a:pPr>
            <a:r>
              <a:rPr lang="en-US" dirty="0"/>
              <a:t>Mechanical isolation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23407F-A71D-894C-A9F0-4D4A0B22F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720" y="949911"/>
            <a:ext cx="5052060" cy="578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159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866</Words>
  <Application>Microsoft Macintosh PowerPoint</Application>
  <PresentationFormat>Widescreen</PresentationFormat>
  <Paragraphs>180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Open Sans ExtraBold</vt:lpstr>
      <vt:lpstr>Open Sans Light</vt:lpstr>
      <vt:lpstr>Open Sans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Michi Tobler</dc:creator>
  <cp:lastModifiedBy>Tobler, Michael</cp:lastModifiedBy>
  <cp:revision>4</cp:revision>
  <dcterms:created xsi:type="dcterms:W3CDTF">2020-10-27T02:23:30Z</dcterms:created>
  <dcterms:modified xsi:type="dcterms:W3CDTF">2023-10-18T15:47:19Z</dcterms:modified>
</cp:coreProperties>
</file>